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6" r:id="rId3"/>
    <p:sldId id="265" r:id="rId4"/>
    <p:sldId id="261" r:id="rId5"/>
    <p:sldId id="264" r:id="rId6"/>
    <p:sldId id="260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4E311-6B1D-4585-A56F-0426FE751CB0}" v="1" dt="2026-07-08T11:42:01.0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41" d="100"/>
          <a:sy n="41" d="100"/>
        </p:scale>
        <p:origin x="22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custSel addSld modSld">
      <pc:chgData name="Jane Palmer" userId="af2e83d3-1d66-41c9-a5ef-e92e86a018a5" providerId="ADAL" clId="{D7C39BE3-BFD6-4719-B8F5-7809A61A1445}" dt="2026-07-08T11:42:15.351" v="33" actId="20577"/>
      <pc:docMkLst>
        <pc:docMk/>
      </pc:docMkLst>
      <pc:sldChg chg="modSp add mod">
        <pc:chgData name="Jane Palmer" userId="af2e83d3-1d66-41c9-a5ef-e92e86a018a5" providerId="ADAL" clId="{D7C39BE3-BFD6-4719-B8F5-7809A61A1445}" dt="2026-07-08T11:42:15.351" v="33" actId="20577"/>
        <pc:sldMkLst>
          <pc:docMk/>
          <pc:sldMk cId="2947976359" sldId="266"/>
        </pc:sldMkLst>
        <pc:spChg chg="mod">
          <ac:chgData name="Jane Palmer" userId="af2e83d3-1d66-41c9-a5ef-e92e86a018a5" providerId="ADAL" clId="{D7C39BE3-BFD6-4719-B8F5-7809A61A1445}" dt="2026-07-08T11:42:15.351" v="33" actId="20577"/>
          <ac:spMkLst>
            <pc:docMk/>
            <pc:sldMk cId="2947976359" sldId="266"/>
            <ac:spMk id="8" creationId="{073042AB-2079-C08C-C4F9-3A1CA1E356E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5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1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3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32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5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95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67154" y="4320792"/>
            <a:ext cx="5464175" cy="27709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10017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500063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8" y="43653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1488" y="7303845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67114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CE63D2-3923-4284-1BCB-196492039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440" y="1232935"/>
            <a:ext cx="3173458" cy="1431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69AA91-DA28-EE7B-28BC-F21F7A3A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142" y="6093132"/>
            <a:ext cx="1340360" cy="3337034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73042AB-2079-C08C-C4F9-3A1CA1E356EC}"/>
              </a:ext>
            </a:extLst>
          </p:cNvPr>
          <p:cNvSpPr txBox="1">
            <a:spLocks/>
          </p:cNvSpPr>
          <p:nvPr/>
        </p:nvSpPr>
        <p:spPr>
          <a:xfrm>
            <a:off x="978907" y="5012628"/>
            <a:ext cx="4139250" cy="8732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8206" dirty="0">
                <a:solidFill>
                  <a:srgbClr val="7030A0"/>
                </a:solidFill>
              </a:rPr>
              <a:t>Letter Writing</a:t>
            </a:r>
          </a:p>
          <a:p>
            <a:pPr marL="0" indent="0">
              <a:buNone/>
            </a:pPr>
            <a:r>
              <a:rPr lang="en-US" sz="3413" dirty="0">
                <a:solidFill>
                  <a:srgbClr val="7030A0"/>
                </a:solidFill>
              </a:rPr>
              <a:t>Resources can be cut and pasted from this pack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DD7E31-F9D9-130F-EA31-E21515BBA642}"/>
              </a:ext>
            </a:extLst>
          </p:cNvPr>
          <p:cNvSpPr txBox="1"/>
          <p:nvPr/>
        </p:nvSpPr>
        <p:spPr>
          <a:xfrm>
            <a:off x="911071" y="3852628"/>
            <a:ext cx="5779397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7030A0"/>
                </a:solidFill>
              </a:rPr>
              <a:t>SRS Outreach Writing Scaffold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18D3B9-158E-12CE-6FF0-C9A40935BF37}"/>
              </a:ext>
            </a:extLst>
          </p:cNvPr>
          <p:cNvSpPr txBox="1"/>
          <p:nvPr/>
        </p:nvSpPr>
        <p:spPr>
          <a:xfrm>
            <a:off x="911072" y="4142655"/>
            <a:ext cx="503585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25" dirty="0">
                <a:solidFill>
                  <a:srgbClr val="7030A0"/>
                </a:solidFill>
              </a:rPr>
              <a:t>………..................................</a:t>
            </a:r>
            <a:r>
              <a:rPr lang="en-US" sz="1463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97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67154" y="4320793"/>
            <a:ext cx="5464175" cy="1305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31448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500063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8" y="4365386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767153" y="5822715"/>
            <a:ext cx="5464175" cy="1305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488" y="582073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1488" y="7407687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896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84419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Writing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988191" y="1494033"/>
            <a:ext cx="2243138" cy="1987550"/>
          </a:xfrm>
          <a:prstGeom prst="rect">
            <a:avLst/>
          </a:prstGeom>
          <a:solidFill>
            <a:srgbClr val="FCE5D6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------------------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    -----------------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   ---------------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         -------------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dirty="0">
                <a:latin typeface="Arial" panose="020B0604020202020204" pitchFamily="34" charset="0"/>
              </a:rPr>
              <a:t>                    ---/---/---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7154" y="3649136"/>
            <a:ext cx="2063603" cy="504104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Dear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67154" y="4320792"/>
            <a:ext cx="5464175" cy="27709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10017" y="7303845"/>
            <a:ext cx="5421312" cy="1254125"/>
          </a:xfrm>
          <a:prstGeom prst="rect">
            <a:avLst/>
          </a:prstGeom>
          <a:solidFill>
            <a:srgbClr val="EBD7E1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124194" y="8880475"/>
            <a:ext cx="3413125" cy="809625"/>
          </a:xfrm>
          <a:prstGeom prst="rect">
            <a:avLst/>
          </a:prstGeom>
          <a:solidFill>
            <a:srgbClr val="FFF3CC"/>
          </a:solidFill>
          <a:ln w="25400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Love From</a:t>
            </a:r>
            <a:r>
              <a:rPr kumimoji="0" lang="en-US" altLang="en-US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406" y="4887197"/>
            <a:ext cx="933333" cy="8190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128" y="4887197"/>
            <a:ext cx="933333" cy="8190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941" y="4887197"/>
            <a:ext cx="933333" cy="8190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2287" y="7521383"/>
            <a:ext cx="933333" cy="819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92266" y="4342778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102" y="7303845"/>
            <a:ext cx="388306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4757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13855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66378"/>
            <a:ext cx="5915025" cy="703085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Cloud 3"/>
          <p:cNvSpPr/>
          <p:nvPr/>
        </p:nvSpPr>
        <p:spPr>
          <a:xfrm>
            <a:off x="1490598" y="3970750"/>
            <a:ext cx="4096010" cy="2279737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116899" y="3338708"/>
            <a:ext cx="390231" cy="93527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4741101" y="3035997"/>
            <a:ext cx="256784" cy="104196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5" name="Cloud 24"/>
          <p:cNvSpPr/>
          <p:nvPr/>
        </p:nvSpPr>
        <p:spPr>
          <a:xfrm>
            <a:off x="1490598" y="3961050"/>
            <a:ext cx="4138807" cy="2303835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2992840" y="6064944"/>
            <a:ext cx="44722" cy="9394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23888" y="2018778"/>
            <a:ext cx="5915025" cy="7030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  <a:p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1034882" y="5678250"/>
            <a:ext cx="568450" cy="61055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115756" y="5560691"/>
            <a:ext cx="333025" cy="973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9415" y="4508499"/>
            <a:ext cx="1317285" cy="115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32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873" y="502353"/>
            <a:ext cx="6142254" cy="1338973"/>
          </a:xfrm>
        </p:spPr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Letter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1841326"/>
            <a:ext cx="5915025" cy="7080954"/>
          </a:xfrm>
          <a:ln w="127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r>
              <a:rPr lang="en-US" dirty="0"/>
              <a:t>This scaffold is designed to help students see how to lay out their written work.</a:t>
            </a:r>
          </a:p>
          <a:p>
            <a:endParaRPr lang="en-US" dirty="0"/>
          </a:p>
          <a:p>
            <a:r>
              <a:rPr lang="en-US" dirty="0"/>
              <a:t>This scaffold is on power point and can therefore be edited to meet your specific needs</a:t>
            </a:r>
          </a:p>
          <a:p>
            <a:r>
              <a:rPr lang="en-US" dirty="0"/>
              <a:t>Think how many sentences you want your student to write and set a target for each </a:t>
            </a:r>
            <a:r>
              <a:rPr lang="en-US" b="1" dirty="0">
                <a:solidFill>
                  <a:srgbClr val="7030A0"/>
                </a:solidFill>
              </a:rPr>
              <a:t>paragraph. </a:t>
            </a:r>
            <a:r>
              <a:rPr lang="en-US" dirty="0"/>
              <a:t>Increase or decrease the number of lines on the mind map accordingly.</a:t>
            </a:r>
          </a:p>
          <a:p>
            <a:r>
              <a:rPr lang="en-US" dirty="0"/>
              <a:t>Opening sentences are very hard to compose. You may wish to provide simple sentence starters to help. Students can then get on with writing their ideas. </a:t>
            </a:r>
          </a:p>
          <a:p>
            <a:r>
              <a:rPr lang="en-US" dirty="0"/>
              <a:t>This scaffold is not designed to be written on. It is a visual aid to show students </a:t>
            </a:r>
            <a:r>
              <a:rPr lang="en-US" b="1" dirty="0"/>
              <a:t>how</a:t>
            </a:r>
            <a:r>
              <a:rPr lang="en-US" dirty="0"/>
              <a:t> to organize their written work. Help student lay out each </a:t>
            </a:r>
            <a:r>
              <a:rPr lang="en-US" b="1" dirty="0">
                <a:solidFill>
                  <a:srgbClr val="7030A0"/>
                </a:solidFill>
              </a:rPr>
              <a:t>paragraph</a:t>
            </a:r>
            <a:r>
              <a:rPr lang="en-US" dirty="0"/>
              <a:t> on the page – if this is a familiar routine they will quickly learn what is required and become more independent. </a:t>
            </a:r>
          </a:p>
        </p:txBody>
      </p:sp>
    </p:spTree>
    <p:extLst>
      <p:ext uri="{BB962C8B-B14F-4D97-AF65-F5344CB8AC3E}">
        <p14:creationId xmlns:p14="http://schemas.microsoft.com/office/powerpoint/2010/main" val="2114399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EF24F10D-6197-48CD-86C9-CD8142C30E7B}"/>
</file>

<file path=customXml/itemProps2.xml><?xml version="1.0" encoding="utf-8"?>
<ds:datastoreItem xmlns:ds="http://schemas.openxmlformats.org/officeDocument/2006/customXml" ds:itemID="{A6688554-39A7-4C03-9A21-CB62AEDC1DE4}"/>
</file>

<file path=customXml/itemProps3.xml><?xml version="1.0" encoding="utf-8"?>
<ds:datastoreItem xmlns:ds="http://schemas.openxmlformats.org/officeDocument/2006/customXml" ds:itemID="{BFC0FC42-58A0-426D-962F-7656105E0A0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192</Words>
  <Application>Microsoft Office PowerPoint</Application>
  <PresentationFormat>A4 Paper (210x297 mm)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Letter Writing</vt:lpstr>
      <vt:lpstr>PowerPoint Presentation</vt:lpstr>
      <vt:lpstr>Letter Writing</vt:lpstr>
      <vt:lpstr>Letter Writing</vt:lpstr>
      <vt:lpstr>Letter Body</vt:lpstr>
      <vt:lpstr>Letter Writing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Reasoned Argument</dc:title>
  <dc:creator>Jane Palmer</dc:creator>
  <cp:lastModifiedBy>Jane Palmer</cp:lastModifiedBy>
  <cp:revision>12</cp:revision>
  <dcterms:created xsi:type="dcterms:W3CDTF">2022-11-10T08:45:45Z</dcterms:created>
  <dcterms:modified xsi:type="dcterms:W3CDTF">2026-07-08T11:42:23Z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