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3" r:id="rId3"/>
    <p:sldId id="265" r:id="rId4"/>
    <p:sldId id="266" r:id="rId5"/>
    <p:sldId id="261" r:id="rId6"/>
    <p:sldId id="264" r:id="rId7"/>
    <p:sldId id="260" r:id="rId8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FAE316-8994-4951-87FB-7D2ECDD46240}" v="1" dt="2026-07-08T11:44:50.4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41" d="100"/>
          <a:sy n="41" d="100"/>
        </p:scale>
        <p:origin x="22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custSel addSld modSld sldOrd">
      <pc:chgData name="Jane Palmer" userId="af2e83d3-1d66-41c9-a5ef-e92e86a018a5" providerId="ADAL" clId="{D7C39BE3-BFD6-4719-B8F5-7809A61A1445}" dt="2026-07-08T11:46:31.952" v="85"/>
      <pc:docMkLst>
        <pc:docMk/>
      </pc:docMkLst>
      <pc:sldChg chg="modSp add mod ord">
        <pc:chgData name="Jane Palmer" userId="af2e83d3-1d66-41c9-a5ef-e92e86a018a5" providerId="ADAL" clId="{D7C39BE3-BFD6-4719-B8F5-7809A61A1445}" dt="2026-07-08T11:46:31.952" v="85"/>
        <pc:sldMkLst>
          <pc:docMk/>
          <pc:sldMk cId="2947976359" sldId="267"/>
        </pc:sldMkLst>
        <pc:spChg chg="mod">
          <ac:chgData name="Jane Palmer" userId="af2e83d3-1d66-41c9-a5ef-e92e86a018a5" providerId="ADAL" clId="{D7C39BE3-BFD6-4719-B8F5-7809A61A1445}" dt="2026-07-08T11:46:22.310" v="83" actId="27636"/>
          <ac:spMkLst>
            <pc:docMk/>
            <pc:sldMk cId="2947976359" sldId="267"/>
            <ac:spMk id="8" creationId="{073042AB-2079-C08C-C4F9-3A1CA1E356EC}"/>
          </ac:spMkLst>
        </pc:spChg>
        <pc:picChg chg="mod">
          <ac:chgData name="Jane Palmer" userId="af2e83d3-1d66-41c9-a5ef-e92e86a018a5" providerId="ADAL" clId="{D7C39BE3-BFD6-4719-B8F5-7809A61A1445}" dt="2026-07-08T11:46:01.205" v="74" actId="1076"/>
          <ac:picMkLst>
            <pc:docMk/>
            <pc:sldMk cId="2947976359" sldId="267"/>
            <ac:picMk id="6" creationId="{B969AA91-DA28-EE7B-28BC-F21F7A3A23C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5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1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3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32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5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95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CE63D2-3923-4284-1BCB-196492039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440" y="1232935"/>
            <a:ext cx="3173458" cy="1431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69AA91-DA28-EE7B-28BC-F21F7A3A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8157" y="5984644"/>
            <a:ext cx="1340360" cy="3337034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73042AB-2079-C08C-C4F9-3A1CA1E356EC}"/>
              </a:ext>
            </a:extLst>
          </p:cNvPr>
          <p:cNvSpPr txBox="1">
            <a:spLocks/>
          </p:cNvSpPr>
          <p:nvPr/>
        </p:nvSpPr>
        <p:spPr>
          <a:xfrm>
            <a:off x="978906" y="5012628"/>
            <a:ext cx="5879094" cy="1698138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8206" dirty="0">
                <a:solidFill>
                  <a:srgbClr val="7030A0"/>
                </a:solidFill>
              </a:rPr>
              <a:t>Persuasive Letter Writing</a:t>
            </a:r>
          </a:p>
          <a:p>
            <a:pPr marL="0" indent="0">
              <a:buNone/>
            </a:pPr>
            <a:r>
              <a:rPr lang="en-US" sz="3413" dirty="0">
                <a:solidFill>
                  <a:srgbClr val="7030A0"/>
                </a:solidFill>
              </a:rPr>
              <a:t>Resources can be cut and pasted </a:t>
            </a:r>
          </a:p>
          <a:p>
            <a:pPr marL="0" indent="0">
              <a:buNone/>
            </a:pPr>
            <a:r>
              <a:rPr lang="en-US" sz="3413" dirty="0">
                <a:solidFill>
                  <a:srgbClr val="7030A0"/>
                </a:solidFill>
              </a:rPr>
              <a:t>from this pack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DD7E31-F9D9-130F-EA31-E21515BBA642}"/>
              </a:ext>
            </a:extLst>
          </p:cNvPr>
          <p:cNvSpPr txBox="1"/>
          <p:nvPr/>
        </p:nvSpPr>
        <p:spPr>
          <a:xfrm>
            <a:off x="911071" y="3852628"/>
            <a:ext cx="577939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7030A0"/>
                </a:solidFill>
              </a:rPr>
              <a:t>SRS Outreach Writing Scaffold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18D3B9-158E-12CE-6FF0-C9A40935BF37}"/>
              </a:ext>
            </a:extLst>
          </p:cNvPr>
          <p:cNvSpPr txBox="1"/>
          <p:nvPr/>
        </p:nvSpPr>
        <p:spPr>
          <a:xfrm>
            <a:off x="911072" y="4142655"/>
            <a:ext cx="503585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25" dirty="0">
                <a:solidFill>
                  <a:srgbClr val="7030A0"/>
                </a:solidFill>
              </a:rPr>
              <a:t>………..................................</a:t>
            </a:r>
            <a:r>
              <a:rPr lang="en-US" sz="1463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976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Persuasive 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10017" y="4343089"/>
            <a:ext cx="5464175" cy="27709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10017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500063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8" y="43653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1488" y="7303845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67114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Persuasive 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67154" y="4320793"/>
            <a:ext cx="5464175" cy="1305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Calibri" panose="020F0502020204030204" pitchFamily="34" charset="0"/>
              </a:rPr>
              <a:t>      (Argument 1)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31448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500063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8" y="43653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767153" y="5822715"/>
            <a:ext cx="5464175" cy="1305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(Argument 2)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1488" y="582073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1488" y="7407687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896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100979"/>
          </a:xfrm>
          <a:ln w="1270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Persuasive Letter Writing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762672"/>
              </p:ext>
            </p:extLst>
          </p:nvPr>
        </p:nvGraphicFramePr>
        <p:xfrm>
          <a:off x="663095" y="1963456"/>
          <a:ext cx="5531810" cy="6053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5905">
                  <a:extLst>
                    <a:ext uri="{9D8B030D-6E8A-4147-A177-3AD203B41FA5}">
                      <a16:colId xmlns:a16="http://schemas.microsoft.com/office/drawing/2014/main" val="2653994201"/>
                    </a:ext>
                  </a:extLst>
                </a:gridCol>
                <a:gridCol w="2765905">
                  <a:extLst>
                    <a:ext uri="{9D8B030D-6E8A-4147-A177-3AD203B41FA5}">
                      <a16:colId xmlns:a16="http://schemas.microsoft.com/office/drawing/2014/main" val="1401420036"/>
                    </a:ext>
                  </a:extLst>
                </a:gridCol>
              </a:tblGrid>
              <a:tr h="680455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>
                          <a:latin typeface="Comic Sans MS" panose="030F0702030302020204" pitchFamily="66" charset="0"/>
                        </a:rPr>
                        <a:t>Point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>
                          <a:latin typeface="Comic Sans MS" panose="030F0702030302020204" pitchFamily="66" charset="0"/>
                        </a:rPr>
                        <a:t>Justify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301040"/>
                  </a:ext>
                </a:extLst>
              </a:tr>
              <a:tr h="58895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436859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76769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325886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1945989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400771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347737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186294"/>
                  </a:ext>
                </a:extLst>
              </a:tr>
              <a:tr h="68339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319864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713984" y="5273458"/>
            <a:ext cx="5448821" cy="250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778" y="8217075"/>
            <a:ext cx="1353076" cy="14384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13" y="8217075"/>
            <a:ext cx="1421051" cy="1510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31" y="2612520"/>
            <a:ext cx="609653" cy="74987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31" y="5273458"/>
            <a:ext cx="609653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04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Persuasive 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------------------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    -----------------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   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         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          ---/---/---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Dear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67154" y="4320792"/>
            <a:ext cx="5464175" cy="27709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10017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809625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Love From</a:t>
            </a:r>
            <a:r>
              <a:rPr kumimoji="0" lang="en-US" altLang="en-US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2266" y="434277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102" y="7303845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060" y="4475745"/>
            <a:ext cx="1124788" cy="10244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199" y="4741062"/>
            <a:ext cx="573074" cy="493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721" y="7481890"/>
            <a:ext cx="788234" cy="69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5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13855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66378"/>
            <a:ext cx="5915025" cy="703085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111648" y="3464285"/>
            <a:ext cx="390231" cy="93527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4705547" y="3164699"/>
            <a:ext cx="256784" cy="104196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5" name="Cloud 24"/>
          <p:cNvSpPr/>
          <p:nvPr/>
        </p:nvSpPr>
        <p:spPr>
          <a:xfrm>
            <a:off x="1469199" y="4123732"/>
            <a:ext cx="4138807" cy="251543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191504" y="6484738"/>
            <a:ext cx="241020" cy="9394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741101" y="6304576"/>
            <a:ext cx="333025" cy="973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2435" y="4738156"/>
            <a:ext cx="1296565" cy="11821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4738157"/>
            <a:ext cx="1296564" cy="11821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8" y="2158311"/>
            <a:ext cx="571429" cy="4959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7118" y="2158311"/>
            <a:ext cx="573074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882" y="8603825"/>
            <a:ext cx="573074" cy="493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5222" y="8603825"/>
            <a:ext cx="573074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32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873" y="502353"/>
            <a:ext cx="6142254" cy="1338973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Persuasive Letter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41326"/>
            <a:ext cx="5915025" cy="7080954"/>
          </a:xfrm>
          <a:ln w="127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r>
              <a:rPr lang="en-US" dirty="0"/>
              <a:t>This scaffold is designed to help students see how to lay out their written work.</a:t>
            </a:r>
          </a:p>
          <a:p>
            <a:endParaRPr lang="en-US" dirty="0"/>
          </a:p>
          <a:p>
            <a:r>
              <a:rPr lang="en-US" dirty="0"/>
              <a:t>This scaffold is on power point and can therefore be edited to meet your specific needs</a:t>
            </a:r>
          </a:p>
          <a:p>
            <a:r>
              <a:rPr lang="en-US" dirty="0"/>
              <a:t>Think how many sentences you want your student to write and set a target for each </a:t>
            </a:r>
            <a:r>
              <a:rPr lang="en-US" b="1" dirty="0">
                <a:solidFill>
                  <a:srgbClr val="7030A0"/>
                </a:solidFill>
              </a:rPr>
              <a:t>paragraph. </a:t>
            </a:r>
            <a:r>
              <a:rPr lang="en-US" dirty="0"/>
              <a:t>Increase or decrease the number of lines on the mind map accordingly.</a:t>
            </a:r>
          </a:p>
          <a:p>
            <a:r>
              <a:rPr lang="en-US" dirty="0"/>
              <a:t>Opening sentences are very hard to compose. You may wish to provide simple sentence starters to help. Students can then get on with writing their ideas. </a:t>
            </a:r>
          </a:p>
          <a:p>
            <a:r>
              <a:rPr lang="en-US" dirty="0"/>
              <a:t>This scaffold is not designed to be written on. It is a visual aid to show students </a:t>
            </a:r>
            <a:r>
              <a:rPr lang="en-US" b="1" dirty="0"/>
              <a:t>how</a:t>
            </a:r>
            <a:r>
              <a:rPr lang="en-US" dirty="0"/>
              <a:t> to organize their written work. Help student lay out each </a:t>
            </a:r>
            <a:r>
              <a:rPr lang="en-US" b="1" dirty="0">
                <a:solidFill>
                  <a:srgbClr val="7030A0"/>
                </a:solidFill>
              </a:rPr>
              <a:t>paragraph</a:t>
            </a:r>
            <a:r>
              <a:rPr lang="en-US" dirty="0"/>
              <a:t> on the page – if this is a familiar routine they will quickly learn what is required and become more independent. </a:t>
            </a:r>
          </a:p>
        </p:txBody>
      </p:sp>
    </p:spTree>
    <p:extLst>
      <p:ext uri="{BB962C8B-B14F-4D97-AF65-F5344CB8AC3E}">
        <p14:creationId xmlns:p14="http://schemas.microsoft.com/office/powerpoint/2010/main" val="2114399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D89AF5D9-62A4-4D14-B5B1-7A8916C5A03E}"/>
</file>

<file path=customXml/itemProps2.xml><?xml version="1.0" encoding="utf-8"?>
<ds:datastoreItem xmlns:ds="http://schemas.openxmlformats.org/officeDocument/2006/customXml" ds:itemID="{C26CB7C9-C1C0-428B-AAC7-216B37A37446}"/>
</file>

<file path=customXml/itemProps3.xml><?xml version="1.0" encoding="utf-8"?>
<ds:datastoreItem xmlns:ds="http://schemas.openxmlformats.org/officeDocument/2006/customXml" ds:itemID="{EFE887AE-35B8-43F7-831C-2D50E8FFF00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212</Words>
  <Application>Microsoft Office PowerPoint</Application>
  <PresentationFormat>A4 Paper (210x297 mm)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Persuasive Letter Writing</vt:lpstr>
      <vt:lpstr>Persuasive Letter Writing</vt:lpstr>
      <vt:lpstr>Persuasive Letter Writing</vt:lpstr>
      <vt:lpstr>Persuasive Letter Writing</vt:lpstr>
      <vt:lpstr>Letter Body</vt:lpstr>
      <vt:lpstr>Persuasive Letter Writing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Reasoned Argument</dc:title>
  <dc:creator>Jane Palmer</dc:creator>
  <cp:lastModifiedBy>Jane Palmer</cp:lastModifiedBy>
  <cp:revision>17</cp:revision>
  <dcterms:created xsi:type="dcterms:W3CDTF">2022-11-10T08:45:45Z</dcterms:created>
  <dcterms:modified xsi:type="dcterms:W3CDTF">2026-07-08T11:46:35Z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