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472" r:id="rId6"/>
    <p:sldId id="468" r:id="rId7"/>
    <p:sldId id="469" r:id="rId8"/>
    <p:sldId id="258" r:id="rId9"/>
    <p:sldId id="475" r:id="rId10"/>
    <p:sldId id="476" r:id="rId11"/>
    <p:sldId id="259" r:id="rId12"/>
    <p:sldId id="470" r:id="rId13"/>
    <p:sldId id="474" r:id="rId14"/>
    <p:sldId id="471" r:id="rId15"/>
    <p:sldId id="29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7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B00A38-9B71-4B8A-9101-A606F46F1CC0}" v="2" dt="2026-07-08T10:25:32.0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94660"/>
  </p:normalViewPr>
  <p:slideViewPr>
    <p:cSldViewPr snapToGrid="0">
      <p:cViewPr varScale="1">
        <p:scale>
          <a:sx n="65" d="100"/>
          <a:sy n="65" d="100"/>
        </p:scale>
        <p:origin x="7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undo custSel addSld modSld sldOrd">
      <pc:chgData name="Jane Palmer" userId="af2e83d3-1d66-41c9-a5ef-e92e86a018a5" providerId="ADAL" clId="{D7C39BE3-BFD6-4719-B8F5-7809A61A1445}" dt="2026-07-08T10:28:47.655" v="177" actId="14100"/>
      <pc:docMkLst>
        <pc:docMk/>
      </pc:docMkLst>
      <pc:sldChg chg="modSp add mod">
        <pc:chgData name="Jane Palmer" userId="af2e83d3-1d66-41c9-a5ef-e92e86a018a5" providerId="ADAL" clId="{D7C39BE3-BFD6-4719-B8F5-7809A61A1445}" dt="2026-07-08T10:24:42.877" v="109" actId="20577"/>
        <pc:sldMkLst>
          <pc:docMk/>
          <pc:sldMk cId="2541388305" sldId="257"/>
        </pc:sldMkLst>
        <pc:spChg chg="mod">
          <ac:chgData name="Jane Palmer" userId="af2e83d3-1d66-41c9-a5ef-e92e86a018a5" providerId="ADAL" clId="{D7C39BE3-BFD6-4719-B8F5-7809A61A1445}" dt="2026-07-08T10:24:42.877" v="109" actId="20577"/>
          <ac:spMkLst>
            <pc:docMk/>
            <pc:sldMk cId="2541388305" sldId="257"/>
            <ac:spMk id="2" creationId="{55357320-83DE-F543-543D-B1EFF059CA72}"/>
          </ac:spMkLst>
        </pc:spChg>
        <pc:spChg chg="mod">
          <ac:chgData name="Jane Palmer" userId="af2e83d3-1d66-41c9-a5ef-e92e86a018a5" providerId="ADAL" clId="{D7C39BE3-BFD6-4719-B8F5-7809A61A1445}" dt="2026-07-08T10:24:32.135" v="91" actId="20577"/>
          <ac:spMkLst>
            <pc:docMk/>
            <pc:sldMk cId="2541388305" sldId="257"/>
            <ac:spMk id="3" creationId="{3B57FF29-5F60-E548-049A-5CFFEEC1E199}"/>
          </ac:spMkLst>
        </pc:spChg>
      </pc:sldChg>
      <pc:sldChg chg="addSp modSp mod">
        <pc:chgData name="Jane Palmer" userId="af2e83d3-1d66-41c9-a5ef-e92e86a018a5" providerId="ADAL" clId="{D7C39BE3-BFD6-4719-B8F5-7809A61A1445}" dt="2026-07-08T10:25:57.852" v="139" actId="1076"/>
        <pc:sldMkLst>
          <pc:docMk/>
          <pc:sldMk cId="4254840980" sldId="468"/>
        </pc:sldMkLst>
        <pc:spChg chg="add mod">
          <ac:chgData name="Jane Palmer" userId="af2e83d3-1d66-41c9-a5ef-e92e86a018a5" providerId="ADAL" clId="{D7C39BE3-BFD6-4719-B8F5-7809A61A1445}" dt="2026-07-08T10:25:57.852" v="139" actId="1076"/>
          <ac:spMkLst>
            <pc:docMk/>
            <pc:sldMk cId="4254840980" sldId="468"/>
            <ac:spMk id="2" creationId="{9EB49662-9AFA-7A30-8375-14248A472591}"/>
          </ac:spMkLst>
        </pc:spChg>
      </pc:sldChg>
      <pc:sldChg chg="ord">
        <pc:chgData name="Jane Palmer" userId="af2e83d3-1d66-41c9-a5ef-e92e86a018a5" providerId="ADAL" clId="{D7C39BE3-BFD6-4719-B8F5-7809A61A1445}" dt="2026-07-08T10:26:08.400" v="141"/>
        <pc:sldMkLst>
          <pc:docMk/>
          <pc:sldMk cId="2245595237" sldId="472"/>
        </pc:sldMkLst>
      </pc:sldChg>
      <pc:sldChg chg="modSp mod">
        <pc:chgData name="Jane Palmer" userId="af2e83d3-1d66-41c9-a5ef-e92e86a018a5" providerId="ADAL" clId="{D7C39BE3-BFD6-4719-B8F5-7809A61A1445}" dt="2026-07-08T10:28:04.015" v="175" actId="20577"/>
        <pc:sldMkLst>
          <pc:docMk/>
          <pc:sldMk cId="2395119244" sldId="475"/>
        </pc:sldMkLst>
        <pc:spChg chg="mod">
          <ac:chgData name="Jane Palmer" userId="af2e83d3-1d66-41c9-a5ef-e92e86a018a5" providerId="ADAL" clId="{D7C39BE3-BFD6-4719-B8F5-7809A61A1445}" dt="2026-07-08T10:28:04.015" v="175" actId="20577"/>
          <ac:spMkLst>
            <pc:docMk/>
            <pc:sldMk cId="2395119244" sldId="475"/>
            <ac:spMk id="7" creationId="{FC56EDF5-A6C0-17EA-C668-AD7D1F80641B}"/>
          </ac:spMkLst>
        </pc:spChg>
      </pc:sldChg>
      <pc:sldChg chg="modSp mod">
        <pc:chgData name="Jane Palmer" userId="af2e83d3-1d66-41c9-a5ef-e92e86a018a5" providerId="ADAL" clId="{D7C39BE3-BFD6-4719-B8F5-7809A61A1445}" dt="2026-07-08T10:28:47.655" v="177" actId="14100"/>
        <pc:sldMkLst>
          <pc:docMk/>
          <pc:sldMk cId="2786125622" sldId="476"/>
        </pc:sldMkLst>
        <pc:picChg chg="mod">
          <ac:chgData name="Jane Palmer" userId="af2e83d3-1d66-41c9-a5ef-e92e86a018a5" providerId="ADAL" clId="{D7C39BE3-BFD6-4719-B8F5-7809A61A1445}" dt="2026-07-08T10:28:47.655" v="177" actId="14100"/>
          <ac:picMkLst>
            <pc:docMk/>
            <pc:sldMk cId="2786125622" sldId="476"/>
            <ac:picMk id="9" creationId="{6584C193-9994-2EEF-2F0D-854176976F0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B5C1E-2F98-4FBE-37D1-5A558EAAF0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A2579A-A980-663F-6645-439AEB2702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4835A-64D2-4987-1DE0-EB8E04BD4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453CB-8AD6-74BA-796B-0C6666C1E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D5AE5-C485-E3D5-D474-38D01BB30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36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5C6EE-6BA0-9974-D6DC-00535E40F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E214C-1D07-BB19-ED7F-E6FF92C34B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1C9465-BBBF-6A4A-5A87-7A22CC185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D00D3-D706-718B-0998-76D90B425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445690-BA50-D9C5-5326-ADFCD7D73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624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69F45-9E71-FBA6-A5C2-FB2B7CA3E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1BE69-2066-D1DC-4D16-43952BAAF2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F73D8-D9E0-F5BC-B733-F088B5EC0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80CFA0-1196-A6C2-578E-26F5DB945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521E5-6B96-7553-944C-F69202E48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29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788E5-DB41-A721-82EC-A9B4519C7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470AE-17C0-F18A-49C1-83E682895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435665-4D5A-87FC-EF97-D236E66C5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3A9086-41CA-FAA7-F7CF-8ED60324B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8A1C5E-B338-DDDA-F2E3-28B1A46EC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C0EB4C-3B31-CDA5-52C1-C886559A0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004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73F16-2355-2002-1230-377BD2CA4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56B561-51CF-AC04-FD27-B023624638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BE10BA-E723-C32E-FEBB-4E233D1C2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145E9D-9092-6A3B-4653-D1E931670C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5A2C52-35D5-9FE2-9D23-AC5CF7DEEB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9DBE1A-BC57-F0A3-CF52-386719720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5C01A-AB64-8095-3406-788467998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C6ED70-48C6-5DBE-E072-4CE9B52DF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05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8B65E-351B-3CB1-3C73-3C681E446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FF90A2-69B4-B3AD-0FBE-52FF9B420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F39C36-2207-A6FB-6CA6-3E24E951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ADB77E-DCF0-331A-C7D0-07396B20A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394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653951-ACD5-6CE6-C6A7-207028A4F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DE82EE-15AE-DBA7-B84C-F177090A5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6CB48F-AA78-B62B-B1B6-831ABE89A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862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172AC-E92C-FF9E-035B-C452737E2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0278C-2177-BA00-21A7-D77F50233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EEAAB-5178-876F-29FC-79F93D6010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A0110-C64A-8FE2-2412-F2D28FCB5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BB9DE2-AEA9-908B-0ACD-90AA7D116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D5D12-7457-6B5C-0091-BED85EE36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38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DC2CE-A611-D4AF-C536-ACB632151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A70A16-23A4-9589-5548-56EC75B60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B3D151-4635-4AEC-3F2D-B1C2DBFE96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4992E-F956-D8BD-7674-DCF9C4788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39DAD4-3D16-2E93-F9EA-30F2CCA5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47D5E-F742-9D95-210A-A29EF5801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552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0AD39-AAFF-A452-806C-1BA22142B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70052-4E0E-3D7C-ABD0-9D597EA752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BB705-69DE-D952-F623-17358A7FA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BC4890-7476-2789-7317-52A08FB6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D67FB-D9BE-5C65-7A5D-3FA3E1C0F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940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8E3DD5-BC60-BA9C-8B16-AC011E9FD8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E0C57E-BDDF-9035-C604-6D216E1326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9B041-EDA2-9662-AFDC-775CF4594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993A2-FAED-D2F7-8370-FA1CA756A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CC78A-148B-6D89-4F5E-DD2918B5F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84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C56B6AB-3C79-9E38-7439-3045919AE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68" y="2235200"/>
            <a:ext cx="9144000" cy="2387600"/>
          </a:xfrm>
        </p:spPr>
        <p:txBody>
          <a:bodyPr anchor="b"/>
          <a:lstStyle>
            <a:lvl1pPr algn="l">
              <a:defRPr sz="6000" b="1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4B508CC-1A97-9D90-9839-8145E7D7E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668" y="4905376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E10AE9F-ECE0-5339-F2BD-37F1E810A9B8}"/>
              </a:ext>
            </a:extLst>
          </p:cNvPr>
          <p:cNvCxnSpPr>
            <a:cxnSpLocks/>
          </p:cNvCxnSpPr>
          <p:nvPr userDrawn="1"/>
        </p:nvCxnSpPr>
        <p:spPr>
          <a:xfrm>
            <a:off x="272668" y="4739563"/>
            <a:ext cx="9144000" cy="0"/>
          </a:xfrm>
          <a:prstGeom prst="line">
            <a:avLst/>
          </a:prstGeom>
          <a:ln w="28575">
            <a:solidFill>
              <a:schemeClr val="accent1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black and white logo&#10;&#10;Description automatically generated">
            <a:extLst>
              <a:ext uri="{FF2B5EF4-FFF2-40B4-BE49-F238E27FC236}">
                <a16:creationId xmlns:a16="http://schemas.microsoft.com/office/drawing/2014/main" id="{11D7280F-8C2B-6332-65AE-2E3505D6C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4" y="394922"/>
            <a:ext cx="3119755" cy="150138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068C543-18FE-9E40-AF14-8A85A3C8AA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3524" y="296863"/>
            <a:ext cx="3540379" cy="1699382"/>
          </a:xfrm>
          <a:prstGeom prst="rect">
            <a:avLst/>
          </a:prstGeom>
        </p:spPr>
      </p:pic>
      <p:pic>
        <p:nvPicPr>
          <p:cNvPr id="12" name="Picture 11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D3036724-0976-E548-B159-9093D275E20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98" y="0"/>
            <a:ext cx="2794635" cy="69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78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3CEE99-DF8E-DF76-22DA-859D85D0E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530D41-8270-9547-71B8-875BF45507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D3E6C-F72F-AC91-4ACB-42CD90B620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C32660-8F0A-4A29-AE53-EDFC7124C1D5}" type="datetimeFigureOut">
              <a:rPr lang="en-GB" smtClean="0"/>
              <a:t>08/07/2026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24A51B-1D70-78EC-B999-4A33F961A9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9C01D-6C2E-8B8F-23FE-ADD7D253D6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ACB5BB-D7D9-4458-9E14-6E1D3171A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34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57320-83DE-F543-543D-B1EFF059CA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SRS Outreach Writing Scaffold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57FF29-5F60-E548-049A-5CFFEEC1E1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8800" dirty="0"/>
              <a:t>Newspaper Articles</a:t>
            </a:r>
          </a:p>
          <a:p>
            <a:r>
              <a:rPr lang="en-US" sz="2000" dirty="0"/>
              <a:t>Resources can be cut and pasted from this pack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88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7CE85-130B-96DF-3878-92FF4F421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10DEC-A4FD-E592-256F-2057E766D9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Here is a scaffold for writing a newspaper article. You can use this any way you wish – drop individual slides into your power point. </a:t>
            </a:r>
          </a:p>
          <a:p>
            <a:pPr marL="0" indent="0" algn="ctr">
              <a:buNone/>
            </a:pPr>
            <a:r>
              <a:rPr lang="en-US" dirty="0"/>
              <a:t>Feel free to change slides!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Before writing record ideas on a simple flow chart or mind map and then concentrate on writing simple grammatically correct sentences.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595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93B5F4-16F0-DDA5-EABE-C3BC9B30C6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95" y="609292"/>
            <a:ext cx="1794969" cy="18294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365CB9-2157-B525-52BC-2D9A2B797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848" y="2454229"/>
            <a:ext cx="2074164" cy="2220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275D69-CA25-F307-01E8-4A27DA7D6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2151" y="624390"/>
            <a:ext cx="1710512" cy="18143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64102A9-8F47-21B1-8F17-55487CEFCD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0579" y="687568"/>
            <a:ext cx="1728086" cy="206876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4B46DCA-60FC-29A2-A640-B2D3AA1C58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0877" y="4710904"/>
            <a:ext cx="1993967" cy="196665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AD971DB-6EA6-8119-83F6-15BF9C451D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1362" y="4728200"/>
            <a:ext cx="1938953" cy="19666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E51809-B302-17A3-DE56-DC70B80BA9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5828" y="601341"/>
            <a:ext cx="1876665" cy="21709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E37821-EF55-E1FB-4C7F-16CFBFCEC4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22493" y="687568"/>
            <a:ext cx="1728086" cy="1998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34E31E2-38F1-4484-C785-2CC2037134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71320" y="826636"/>
            <a:ext cx="2267266" cy="14098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18FF903-6E91-6506-1D74-32308E81945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27983" y="4674704"/>
            <a:ext cx="2101795" cy="20390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7CF05C1-CDEF-28DC-650F-5EB40289020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07446" y="4599071"/>
            <a:ext cx="2548106" cy="215251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CC5AFEA-EB15-D59E-A82E-D07CB418784C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8863"/>
          <a:stretch>
            <a:fillRect/>
          </a:stretch>
        </p:blipFill>
        <p:spPr>
          <a:xfrm>
            <a:off x="168399" y="4655799"/>
            <a:ext cx="2235960" cy="20390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B49662-9AFA-7A30-8375-14248A472591}"/>
              </a:ext>
            </a:extLst>
          </p:cNvPr>
          <p:cNvSpPr txBox="1"/>
          <p:nvPr/>
        </p:nvSpPr>
        <p:spPr>
          <a:xfrm>
            <a:off x="3087300" y="3248628"/>
            <a:ext cx="8193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Key vocabulary and visuals</a:t>
            </a:r>
          </a:p>
        </p:txBody>
      </p:sp>
    </p:spTree>
    <p:extLst>
      <p:ext uri="{BB962C8B-B14F-4D97-AF65-F5344CB8AC3E}">
        <p14:creationId xmlns:p14="http://schemas.microsoft.com/office/powerpoint/2010/main" val="4254840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9498BE-D2A9-E272-F326-C1BD4A147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1015" y="371602"/>
            <a:ext cx="5134692" cy="63254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49E9865-2126-CAF8-D35D-D241A1613B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835" y="1286848"/>
            <a:ext cx="4206230" cy="42843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B10D8E-E842-9962-663D-0C6BE2040807}"/>
              </a:ext>
            </a:extLst>
          </p:cNvPr>
          <p:cNvSpPr txBox="1"/>
          <p:nvPr/>
        </p:nvSpPr>
        <p:spPr>
          <a:xfrm>
            <a:off x="6612194" y="589936"/>
            <a:ext cx="1740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344264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D02BF877-5A28-1C01-26B9-7EF90B3395AA}"/>
              </a:ext>
            </a:extLst>
          </p:cNvPr>
          <p:cNvSpPr txBox="1">
            <a:spLocks/>
          </p:cNvSpPr>
          <p:nvPr/>
        </p:nvSpPr>
        <p:spPr>
          <a:xfrm>
            <a:off x="689771" y="429654"/>
            <a:ext cx="10515600" cy="15147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179B09-CDF5-85B2-1635-E4F056C7A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Headline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EAC45-C03E-6FB2-F214-2E39D817C48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2929664"/>
            <a:ext cx="10515600" cy="15147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6EA10F-9332-EC49-67BE-E3FD3BEAC693}"/>
              </a:ext>
            </a:extLst>
          </p:cNvPr>
          <p:cNvSpPr txBox="1"/>
          <p:nvPr/>
        </p:nvSpPr>
        <p:spPr>
          <a:xfrm>
            <a:off x="1323029" y="4793756"/>
            <a:ext cx="451485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Use capital letters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6 words max!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3BF0C0-A7BC-8527-3B94-A0275B86F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4323" y="4793756"/>
            <a:ext cx="4248743" cy="11526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BEC7B6-8C18-FD4D-AD28-7C6B9AF90D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967" y="657882"/>
            <a:ext cx="1619980" cy="17165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886F33-2BEF-381A-FF50-FC0A5210A7CA}"/>
              </a:ext>
            </a:extLst>
          </p:cNvPr>
          <p:cNvSpPr txBox="1"/>
          <p:nvPr/>
        </p:nvSpPr>
        <p:spPr>
          <a:xfrm>
            <a:off x="689771" y="6200118"/>
            <a:ext cx="11354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(teacher model – students do: </a:t>
            </a:r>
            <a:r>
              <a:rPr lang="en-US" dirty="0" err="1"/>
              <a:t>e.g</a:t>
            </a:r>
            <a:r>
              <a:rPr lang="en-US" dirty="0"/>
              <a:t>  A SAD DAY! Give students strips of paper and fat pens to make headlines)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B87D63-57A1-0DE2-F1D9-934DD6D734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5807" y="213383"/>
            <a:ext cx="1997993" cy="2459068"/>
          </a:xfrm>
          <a:prstGeom prst="rect">
            <a:avLst/>
          </a:prstGeom>
        </p:spPr>
      </p:pic>
      <p:sp>
        <p:nvSpPr>
          <p:cNvPr id="14" name="Arrow: Left 13">
            <a:extLst>
              <a:ext uri="{FF2B5EF4-FFF2-40B4-BE49-F238E27FC236}">
                <a16:creationId xmlns:a16="http://schemas.microsoft.com/office/drawing/2014/main" id="{7A3D57B1-FD77-739C-A76D-4CB6A272981D}"/>
              </a:ext>
            </a:extLst>
          </p:cNvPr>
          <p:cNvSpPr/>
          <p:nvPr/>
        </p:nvSpPr>
        <p:spPr>
          <a:xfrm>
            <a:off x="10530348" y="695238"/>
            <a:ext cx="560439" cy="19949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D6EFDB9-7974-7DE9-FE4C-08F9F010DA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1017" y="187684"/>
            <a:ext cx="2974707" cy="22962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D69220-5AF6-73DF-D535-1FC30D0FDDE2}"/>
              </a:ext>
            </a:extLst>
          </p:cNvPr>
          <p:cNvSpPr txBox="1"/>
          <p:nvPr/>
        </p:nvSpPr>
        <p:spPr>
          <a:xfrm>
            <a:off x="1391855" y="3244645"/>
            <a:ext cx="93548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VERY SAD DAY!</a:t>
            </a:r>
          </a:p>
        </p:txBody>
      </p:sp>
    </p:spTree>
    <p:extLst>
      <p:ext uri="{BB962C8B-B14F-4D97-AF65-F5344CB8AC3E}">
        <p14:creationId xmlns:p14="http://schemas.microsoft.com/office/powerpoint/2010/main" val="224500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2B9BE-E3A1-14BA-7D78-AF78CA595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B4F91663-9524-001F-F675-AB6A3CC9FA30}"/>
              </a:ext>
            </a:extLst>
          </p:cNvPr>
          <p:cNvSpPr txBox="1">
            <a:spLocks/>
          </p:cNvSpPr>
          <p:nvPr/>
        </p:nvSpPr>
        <p:spPr>
          <a:xfrm>
            <a:off x="689771" y="429654"/>
            <a:ext cx="10515600" cy="15147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58A8F5-2293-1594-6BAD-BBD9209FB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Caption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56EDF5-A6C0-17EA-C668-AD7D1F80641B}"/>
              </a:ext>
            </a:extLst>
          </p:cNvPr>
          <p:cNvSpPr txBox="1"/>
          <p:nvPr/>
        </p:nvSpPr>
        <p:spPr>
          <a:xfrm>
            <a:off x="689771" y="6200118"/>
            <a:ext cx="11354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(teacher models – students do: Give students strips of paper and fat pens to make captions for pictures)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8B162B4-48A2-0FB1-5C1D-CD80D5DAB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807" y="213383"/>
            <a:ext cx="1997993" cy="24590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21C011-8BD8-B308-A88F-0AC9BCE8FC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5370" y="213383"/>
            <a:ext cx="1871634" cy="21703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D72351-A6BA-8C6D-6357-2ADA3ED547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5433" y="272376"/>
            <a:ext cx="1731414" cy="199966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4BD5BF4-CF7E-9128-D1EA-EA437E3C1DD3}"/>
              </a:ext>
            </a:extLst>
          </p:cNvPr>
          <p:cNvSpPr txBox="1"/>
          <p:nvPr/>
        </p:nvSpPr>
        <p:spPr>
          <a:xfrm>
            <a:off x="242622" y="5176069"/>
            <a:ext cx="7250699" cy="73534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4F508F-393D-297D-DEF4-38B11E0AFF1B}"/>
              </a:ext>
            </a:extLst>
          </p:cNvPr>
          <p:cNvSpPr txBox="1"/>
          <p:nvPr/>
        </p:nvSpPr>
        <p:spPr>
          <a:xfrm>
            <a:off x="-607868" y="5238020"/>
            <a:ext cx="8951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Bruno says goodbye to his best friend.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4D7E6AE-0127-7718-3CEE-A9620C57E503}"/>
              </a:ext>
            </a:extLst>
          </p:cNvPr>
          <p:cNvSpPr txBox="1"/>
          <p:nvPr/>
        </p:nvSpPr>
        <p:spPr>
          <a:xfrm>
            <a:off x="838200" y="2419169"/>
            <a:ext cx="5702709" cy="256899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9" name="Arrow: Left 18">
            <a:extLst>
              <a:ext uri="{FF2B5EF4-FFF2-40B4-BE49-F238E27FC236}">
                <a16:creationId xmlns:a16="http://schemas.microsoft.com/office/drawing/2014/main" id="{55E81AFE-4B79-1CCE-01D6-F9742424B309}"/>
              </a:ext>
            </a:extLst>
          </p:cNvPr>
          <p:cNvSpPr/>
          <p:nvPr/>
        </p:nvSpPr>
        <p:spPr>
          <a:xfrm>
            <a:off x="7783372" y="5472031"/>
            <a:ext cx="560439" cy="19949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FDAC7C8-37CA-F4EF-A5B9-170F13AFFFFC}"/>
              </a:ext>
            </a:extLst>
          </p:cNvPr>
          <p:cNvSpPr txBox="1"/>
          <p:nvPr/>
        </p:nvSpPr>
        <p:spPr>
          <a:xfrm>
            <a:off x="7301042" y="3395132"/>
            <a:ext cx="45148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Use lower case letters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10 words max!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Goes under picture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57228D9-B1B6-8E96-7C4B-FD955F1D1F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9989" y="2499920"/>
            <a:ext cx="2676899" cy="244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11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CCB06-04BD-B82E-B452-2B860D0D3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B1F0F8A0-3CC5-4B31-1C37-CEF2247FF04C}"/>
              </a:ext>
            </a:extLst>
          </p:cNvPr>
          <p:cNvSpPr txBox="1">
            <a:spLocks/>
          </p:cNvSpPr>
          <p:nvPr/>
        </p:nvSpPr>
        <p:spPr>
          <a:xfrm>
            <a:off x="689771" y="429654"/>
            <a:ext cx="10515600" cy="15147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91539C-5AB1-F37F-A4ED-7D6F9132A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Headline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71A89A-E869-DB7E-75AB-2C222EBC89D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2786396"/>
            <a:ext cx="10515600" cy="15147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064A41-97AD-D30F-702B-CE6EB2BE9873}"/>
              </a:ext>
            </a:extLst>
          </p:cNvPr>
          <p:cNvSpPr txBox="1"/>
          <p:nvPr/>
        </p:nvSpPr>
        <p:spPr>
          <a:xfrm>
            <a:off x="1293531" y="4529281"/>
            <a:ext cx="567753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Use lowercase letters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20 words max!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Tells us what is coming next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CF79E7-A765-6D3D-72DB-07CB3BA6B90F}"/>
              </a:ext>
            </a:extLst>
          </p:cNvPr>
          <p:cNvSpPr txBox="1"/>
          <p:nvPr/>
        </p:nvSpPr>
        <p:spPr>
          <a:xfrm>
            <a:off x="689771" y="6200118"/>
            <a:ext cx="11354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(teacher model – only if writing multiple paragraphs)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A5A42D-1BBB-3E81-8125-2AB634AB01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807" y="213383"/>
            <a:ext cx="1997993" cy="2459068"/>
          </a:xfrm>
          <a:prstGeom prst="rect">
            <a:avLst/>
          </a:prstGeom>
        </p:spPr>
      </p:pic>
      <p:sp>
        <p:nvSpPr>
          <p:cNvPr id="14" name="Arrow: Left 13">
            <a:extLst>
              <a:ext uri="{FF2B5EF4-FFF2-40B4-BE49-F238E27FC236}">
                <a16:creationId xmlns:a16="http://schemas.microsoft.com/office/drawing/2014/main" id="{B6AB9AD9-6E3A-F3C3-33D5-921EDCCA0DF6}"/>
              </a:ext>
            </a:extLst>
          </p:cNvPr>
          <p:cNvSpPr/>
          <p:nvPr/>
        </p:nvSpPr>
        <p:spPr>
          <a:xfrm>
            <a:off x="10354803" y="2081821"/>
            <a:ext cx="560439" cy="19949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584C193-9994-2EEF-2F0D-854176976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516" y="482060"/>
            <a:ext cx="2494349" cy="155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125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A8D07-E4A0-6025-4608-4D1E9F985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139" y="1020702"/>
            <a:ext cx="10515600" cy="1920238"/>
          </a:xfrm>
          <a:solidFill>
            <a:srgbClr val="FDF7B9"/>
          </a:solidFill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6B32949-87C0-93FB-38CB-91F6168B3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3291" y="301342"/>
            <a:ext cx="1997993" cy="2459068"/>
          </a:xfrm>
          <a:prstGeom prst="rect">
            <a:avLst/>
          </a:prstGeom>
        </p:spPr>
      </p:pic>
      <p:sp>
        <p:nvSpPr>
          <p:cNvPr id="24" name="Arrow: Left 23">
            <a:extLst>
              <a:ext uri="{FF2B5EF4-FFF2-40B4-BE49-F238E27FC236}">
                <a16:creationId xmlns:a16="http://schemas.microsoft.com/office/drawing/2014/main" id="{CCA1D038-9AB1-4CA9-30C8-18D64F321943}"/>
              </a:ext>
            </a:extLst>
          </p:cNvPr>
          <p:cNvSpPr/>
          <p:nvPr/>
        </p:nvSpPr>
        <p:spPr>
          <a:xfrm>
            <a:off x="10564320" y="1530876"/>
            <a:ext cx="565796" cy="22909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4842961-AA4D-DD34-F457-E29C5B5EF4F8}"/>
              </a:ext>
            </a:extLst>
          </p:cNvPr>
          <p:cNvSpPr txBox="1"/>
          <p:nvPr/>
        </p:nvSpPr>
        <p:spPr>
          <a:xfrm>
            <a:off x="1016279" y="6267187"/>
            <a:ext cx="6479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(teacher model – students do e.g. The article is about ……………)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90135-5190-5791-0355-F6D8ED5EB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8387" y="962701"/>
            <a:ext cx="2231329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771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740CC-0804-9B48-7CAC-CC62BE701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1E543-27D2-D521-F5B0-06C7DB640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16" y="1020702"/>
            <a:ext cx="10851023" cy="1920238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Information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5838991-C1C1-6874-9B10-528166E1C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3291" y="301342"/>
            <a:ext cx="1997993" cy="2459068"/>
          </a:xfrm>
          <a:prstGeom prst="rect">
            <a:avLst/>
          </a:prstGeom>
        </p:spPr>
      </p:pic>
      <p:sp>
        <p:nvSpPr>
          <p:cNvPr id="24" name="Arrow: Left 23">
            <a:extLst>
              <a:ext uri="{FF2B5EF4-FFF2-40B4-BE49-F238E27FC236}">
                <a16:creationId xmlns:a16="http://schemas.microsoft.com/office/drawing/2014/main" id="{AF9B992A-F329-AF8E-AB9E-BC11D34FE68B}"/>
              </a:ext>
            </a:extLst>
          </p:cNvPr>
          <p:cNvSpPr/>
          <p:nvPr/>
        </p:nvSpPr>
        <p:spPr>
          <a:xfrm>
            <a:off x="10600065" y="1980821"/>
            <a:ext cx="565796" cy="22909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38E4D-D1F6-05BB-8921-C1BC0C9ECC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390" y="1214183"/>
            <a:ext cx="1554614" cy="15332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FEE0BF-1250-6712-C6F7-8A9221E607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2782" y="1214183"/>
            <a:ext cx="1321415" cy="15809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9A5D08-70AB-6472-69EA-9BD35DA8493A}"/>
              </a:ext>
            </a:extLst>
          </p:cNvPr>
          <p:cNvSpPr txBox="1"/>
          <p:nvPr/>
        </p:nvSpPr>
        <p:spPr>
          <a:xfrm>
            <a:off x="1016279" y="6267187"/>
            <a:ext cx="9779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(teacher story maps – students write own version)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8159CC-38E7-DEBA-B8AA-F5D2230DEB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0836" y="2988642"/>
            <a:ext cx="8792488" cy="31804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5CA8EE-A5EF-8881-A33B-C5BC1A6D8A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9219" y="1214183"/>
            <a:ext cx="1558710" cy="158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478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C932D-5AF3-9918-912D-E9BB0D509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F5E10-E905-3B61-1959-9B30D9380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16" y="1020702"/>
            <a:ext cx="10851023" cy="1920238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Information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98838F8-564F-B257-E6A9-CFCB703A20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3291" y="301342"/>
            <a:ext cx="1997993" cy="2459068"/>
          </a:xfrm>
          <a:prstGeom prst="rect">
            <a:avLst/>
          </a:prstGeom>
        </p:spPr>
      </p:pic>
      <p:sp>
        <p:nvSpPr>
          <p:cNvPr id="24" name="Arrow: Left 23">
            <a:extLst>
              <a:ext uri="{FF2B5EF4-FFF2-40B4-BE49-F238E27FC236}">
                <a16:creationId xmlns:a16="http://schemas.microsoft.com/office/drawing/2014/main" id="{44EC4125-EB27-CCBA-6309-7C66570BD918}"/>
              </a:ext>
            </a:extLst>
          </p:cNvPr>
          <p:cNvSpPr/>
          <p:nvPr/>
        </p:nvSpPr>
        <p:spPr>
          <a:xfrm>
            <a:off x="10600065" y="1980821"/>
            <a:ext cx="565796" cy="22909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EC9296-FD35-78BA-4FED-7FE69D7FD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5519" y="1178470"/>
            <a:ext cx="1321415" cy="15809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3EDC19-2A64-E8FF-1EFB-CAFB464701B8}"/>
              </a:ext>
            </a:extLst>
          </p:cNvPr>
          <p:cNvSpPr txBox="1"/>
          <p:nvPr/>
        </p:nvSpPr>
        <p:spPr>
          <a:xfrm>
            <a:off x="1016279" y="6267187"/>
            <a:ext cx="9779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(teacher story maps – students write own version)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3CCCD3-49F0-9FB1-95FE-7E43780E14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4605" y="1214183"/>
            <a:ext cx="1554614" cy="15095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BF762DC-7A60-2B97-6DA5-E440C113AD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4605" y="3098708"/>
            <a:ext cx="3848637" cy="326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976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4FE5E-87D7-E22A-3336-80CF22198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239F7-6451-D094-35DF-434AE1C2C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139" y="1020702"/>
            <a:ext cx="10515600" cy="1920238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99D1878-F00E-7215-3ED3-C395A7FC8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3291" y="301342"/>
            <a:ext cx="1997993" cy="2459068"/>
          </a:xfrm>
          <a:prstGeom prst="rect">
            <a:avLst/>
          </a:prstGeom>
        </p:spPr>
      </p:pic>
      <p:sp>
        <p:nvSpPr>
          <p:cNvPr id="24" name="Arrow: Left 23">
            <a:extLst>
              <a:ext uri="{FF2B5EF4-FFF2-40B4-BE49-F238E27FC236}">
                <a16:creationId xmlns:a16="http://schemas.microsoft.com/office/drawing/2014/main" id="{2458A4B1-BEA8-5F83-4A9B-AC87DAD4D63B}"/>
              </a:ext>
            </a:extLst>
          </p:cNvPr>
          <p:cNvSpPr/>
          <p:nvPr/>
        </p:nvSpPr>
        <p:spPr>
          <a:xfrm>
            <a:off x="10600065" y="2393776"/>
            <a:ext cx="565796" cy="22909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B62F1C-1854-8266-CAB3-7A0D6D511321}"/>
              </a:ext>
            </a:extLst>
          </p:cNvPr>
          <p:cNvSpPr txBox="1"/>
          <p:nvPr/>
        </p:nvSpPr>
        <p:spPr>
          <a:xfrm>
            <a:off x="668207" y="6412547"/>
            <a:ext cx="10497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(teacher model – I think……………)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C4E9FA-1CCD-73C4-D276-6F2BF88C52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9428" y="1179043"/>
            <a:ext cx="2085013" cy="176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037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rol 1">
            <a:extLst>
              <a:ext uri="{FF2B5EF4-FFF2-40B4-BE49-F238E27FC236}">
                <a16:creationId xmlns:a16="http://schemas.microsoft.com/office/drawing/2014/main" id="{A0235058-0863-0B37-3104-02EC52484A36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942013" y="4090988"/>
            <a:ext cx="1493837" cy="499586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3B04388-6C72-5701-D2A6-4D7F2AFFE55C}"/>
              </a:ext>
            </a:extLst>
          </p:cNvPr>
          <p:cNvGraphicFramePr>
            <a:graphicFrameLocks noGrp="1"/>
          </p:cNvGraphicFramePr>
          <p:nvPr/>
        </p:nvGraphicFramePr>
        <p:xfrm>
          <a:off x="2608500" y="1928019"/>
          <a:ext cx="3388780" cy="4351338"/>
        </p:xfrm>
        <a:graphic>
          <a:graphicData uri="http://schemas.openxmlformats.org/drawingml/2006/table">
            <a:tbl>
              <a:tblPr/>
              <a:tblGrid>
                <a:gridCol w="1694390">
                  <a:extLst>
                    <a:ext uri="{9D8B030D-6E8A-4147-A177-3AD203B41FA5}">
                      <a16:colId xmlns:a16="http://schemas.microsoft.com/office/drawing/2014/main" val="1059905784"/>
                    </a:ext>
                  </a:extLst>
                </a:gridCol>
                <a:gridCol w="1694390">
                  <a:extLst>
                    <a:ext uri="{9D8B030D-6E8A-4147-A177-3AD203B41FA5}">
                      <a16:colId xmlns:a16="http://schemas.microsoft.com/office/drawing/2014/main" val="1025032500"/>
                    </a:ext>
                  </a:extLst>
                </a:gridCol>
              </a:tblGrid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5509311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6777218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8837186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68349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373105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013716"/>
                  </a:ext>
                </a:extLst>
              </a:tr>
            </a:tbl>
          </a:graphicData>
        </a:graphic>
      </p:graphicFrame>
      <p:sp>
        <p:nvSpPr>
          <p:cNvPr id="12" name="Control 2">
            <a:extLst>
              <a:ext uri="{FF2B5EF4-FFF2-40B4-BE49-F238E27FC236}">
                <a16:creationId xmlns:a16="http://schemas.microsoft.com/office/drawing/2014/main" id="{E121B60D-4AEB-76E1-75A2-6B3F9CD6797A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6727825" y="4103688"/>
            <a:ext cx="3100388" cy="496252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Control 3">
            <a:extLst>
              <a:ext uri="{FF2B5EF4-FFF2-40B4-BE49-F238E27FC236}">
                <a16:creationId xmlns:a16="http://schemas.microsoft.com/office/drawing/2014/main" id="{1031DF27-F5DD-B885-5488-F121C690BD6E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0447338" y="4103688"/>
            <a:ext cx="1684337" cy="494982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Control 4">
            <a:extLst>
              <a:ext uri="{FF2B5EF4-FFF2-40B4-BE49-F238E27FC236}">
                <a16:creationId xmlns:a16="http://schemas.microsoft.com/office/drawing/2014/main" id="{12F34C8C-7411-D3D4-B843-ACCEFCDD582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0447338" y="4103688"/>
            <a:ext cx="1684337" cy="494982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Control 6">
            <a:extLst>
              <a:ext uri="{FF2B5EF4-FFF2-40B4-BE49-F238E27FC236}">
                <a16:creationId xmlns:a16="http://schemas.microsoft.com/office/drawing/2014/main" id="{6DFC7646-8EE7-A2E0-758A-755395292C5B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4996753" y="4190489"/>
            <a:ext cx="2825750" cy="49355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0A88B6E-7C62-B60F-B18E-4F6018B9B488}"/>
              </a:ext>
            </a:extLst>
          </p:cNvPr>
          <p:cNvGraphicFramePr>
            <a:graphicFrameLocks noGrp="1"/>
          </p:cNvGraphicFramePr>
          <p:nvPr/>
        </p:nvGraphicFramePr>
        <p:xfrm>
          <a:off x="712090" y="1915319"/>
          <a:ext cx="1694390" cy="4351338"/>
        </p:xfrm>
        <a:graphic>
          <a:graphicData uri="http://schemas.openxmlformats.org/drawingml/2006/table">
            <a:tbl>
              <a:tblPr/>
              <a:tblGrid>
                <a:gridCol w="1694390">
                  <a:extLst>
                    <a:ext uri="{9D8B030D-6E8A-4147-A177-3AD203B41FA5}">
                      <a16:colId xmlns:a16="http://schemas.microsoft.com/office/drawing/2014/main" val="1059905784"/>
                    </a:ext>
                  </a:extLst>
                </a:gridCol>
              </a:tblGrid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5509311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6777218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8837186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68349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373105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01371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67796AA-B92F-183A-D62E-A59D29F00707}"/>
              </a:ext>
            </a:extLst>
          </p:cNvPr>
          <p:cNvGraphicFramePr>
            <a:graphicFrameLocks noGrp="1"/>
          </p:cNvGraphicFramePr>
          <p:nvPr/>
        </p:nvGraphicFramePr>
        <p:xfrm>
          <a:off x="8175332" y="1928019"/>
          <a:ext cx="3388780" cy="4351338"/>
        </p:xfrm>
        <a:graphic>
          <a:graphicData uri="http://schemas.openxmlformats.org/drawingml/2006/table">
            <a:tbl>
              <a:tblPr/>
              <a:tblGrid>
                <a:gridCol w="1694390">
                  <a:extLst>
                    <a:ext uri="{9D8B030D-6E8A-4147-A177-3AD203B41FA5}">
                      <a16:colId xmlns:a16="http://schemas.microsoft.com/office/drawing/2014/main" val="1059905784"/>
                    </a:ext>
                  </a:extLst>
                </a:gridCol>
                <a:gridCol w="1694390">
                  <a:extLst>
                    <a:ext uri="{9D8B030D-6E8A-4147-A177-3AD203B41FA5}">
                      <a16:colId xmlns:a16="http://schemas.microsoft.com/office/drawing/2014/main" val="1025032500"/>
                    </a:ext>
                  </a:extLst>
                </a:gridCol>
              </a:tblGrid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5509311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6777218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8837186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68349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373105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013716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D3B9FF98-AC5D-B5C1-09CF-05D56F6FADC4}"/>
              </a:ext>
            </a:extLst>
          </p:cNvPr>
          <p:cNvGraphicFramePr>
            <a:graphicFrameLocks noGrp="1"/>
          </p:cNvGraphicFramePr>
          <p:nvPr/>
        </p:nvGraphicFramePr>
        <p:xfrm>
          <a:off x="6239111" y="1928019"/>
          <a:ext cx="1694390" cy="4351338"/>
        </p:xfrm>
        <a:graphic>
          <a:graphicData uri="http://schemas.openxmlformats.org/drawingml/2006/table">
            <a:tbl>
              <a:tblPr/>
              <a:tblGrid>
                <a:gridCol w="1694390">
                  <a:extLst>
                    <a:ext uri="{9D8B030D-6E8A-4147-A177-3AD203B41FA5}">
                      <a16:colId xmlns:a16="http://schemas.microsoft.com/office/drawing/2014/main" val="1059905784"/>
                    </a:ext>
                  </a:extLst>
                </a:gridCol>
              </a:tblGrid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5509311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6777218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8837186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68349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373105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0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077" marR="32077" marT="32077" marB="32077" anchor="ctr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01371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107154B-C8BA-82CA-7D15-796CE42D5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452" y="849257"/>
            <a:ext cx="1275788" cy="9626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3CBFE5-D5BC-4992-07F8-B50F47BAB8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349" y="849257"/>
            <a:ext cx="1058332" cy="9055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6C7F49-04AD-FD3C-C82A-CAD351C40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1816" y="906312"/>
            <a:ext cx="1728875" cy="8485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4E428F9-2E14-B57D-35EE-AB01124A18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7073" y="736719"/>
            <a:ext cx="1871634" cy="1018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A3E814-52FD-BE80-1EB3-148A55B1384A}"/>
              </a:ext>
            </a:extLst>
          </p:cNvPr>
          <p:cNvSpPr txBox="1"/>
          <p:nvPr/>
        </p:nvSpPr>
        <p:spPr>
          <a:xfrm>
            <a:off x="5124663" y="177892"/>
            <a:ext cx="2228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Word Bank</a:t>
            </a:r>
          </a:p>
        </p:txBody>
      </p:sp>
    </p:spTree>
    <p:extLst>
      <p:ext uri="{BB962C8B-B14F-4D97-AF65-F5344CB8AC3E}">
        <p14:creationId xmlns:p14="http://schemas.microsoft.com/office/powerpoint/2010/main" val="177636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BEA2AE76-A6AA-4F2B-B94B-0E7D6D46FFB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644251-1D4A-4FE5-88C5-89B05E8DD896}"/>
</file>

<file path=customXml/itemProps3.xml><?xml version="1.0" encoding="utf-8"?>
<ds:datastoreItem xmlns:ds="http://schemas.openxmlformats.org/officeDocument/2006/customXml" ds:itemID="{32AEA67A-FDB9-4C09-A3AF-C87DAD3EACB7}">
  <ds:schemaRefs>
    <ds:schemaRef ds:uri="http://schemas.microsoft.com/office/2006/metadata/properties"/>
    <ds:schemaRef ds:uri="http://schemas.microsoft.com/office/infopath/2007/PartnerControls"/>
    <ds:schemaRef ds:uri="4d51ad36-3802-495d-ab35-f7c5e4dfdd52"/>
    <ds:schemaRef ds:uri="b45f1f2a-c1ec-47f0-8010-07013650441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264</Words>
  <Application>Microsoft Office PowerPoint</Application>
  <PresentationFormat>Widescreen</PresentationFormat>
  <Paragraphs>79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Noto Sans SemiBold</vt:lpstr>
      <vt:lpstr>Times New Roman</vt:lpstr>
      <vt:lpstr>Office Theme</vt:lpstr>
      <vt:lpstr>SRS Outreach Writing Scaffold</vt:lpstr>
      <vt:lpstr>Notes</vt:lpstr>
      <vt:lpstr>PowerPoint Presentation</vt:lpstr>
      <vt:lpstr>PowerPoint Presentation</vt:lpstr>
      <vt:lpstr>Headline</vt:lpstr>
      <vt:lpstr>Caption</vt:lpstr>
      <vt:lpstr>Headline</vt:lpstr>
      <vt:lpstr>Introduction</vt:lpstr>
      <vt:lpstr>Information</vt:lpstr>
      <vt:lpstr>Information</vt:lpstr>
      <vt:lpstr>Conclusion</vt:lpstr>
      <vt:lpstr>PowerPoint Presentation</vt:lpstr>
    </vt:vector>
  </TitlesOfParts>
  <Company>Highbury Grove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Slides for poster planning lesson</dc:title>
  <dc:creator>Jane Palmer</dc:creator>
  <cp:lastModifiedBy>Jane Palmer</cp:lastModifiedBy>
  <cp:revision>10</cp:revision>
  <dcterms:created xsi:type="dcterms:W3CDTF">2025-02-04T10:53:22Z</dcterms:created>
  <dcterms:modified xsi:type="dcterms:W3CDTF">2026-07-08T10:28:49Z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  <property fmtid="{D5CDD505-2E9C-101B-9397-08002B2CF9AE}" pid="3" name="MediaServiceImageTags">
    <vt:lpwstr/>
  </property>
</Properties>
</file>