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8" r:id="rId4"/>
    <p:sldId id="257" r:id="rId5"/>
    <p:sldId id="259" r:id="rId6"/>
    <p:sldId id="260" r:id="rId7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3DB94A-F07D-4921-B615-469AD4F79502}" v="1" dt="2026-07-08T11:42:48.8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41" d="100"/>
          <a:sy n="41" d="100"/>
        </p:scale>
        <p:origin x="22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Palmer" userId="af2e83d3-1d66-41c9-a5ef-e92e86a018a5" providerId="ADAL" clId="{D7C39BE3-BFD6-4719-B8F5-7809A61A1445}"/>
    <pc:docChg chg="undo custSel addSld modSld sldOrd">
      <pc:chgData name="Jane Palmer" userId="af2e83d3-1d66-41c9-a5ef-e92e86a018a5" providerId="ADAL" clId="{D7C39BE3-BFD6-4719-B8F5-7809A61A1445}" dt="2026-07-08T11:44:03.964" v="101"/>
      <pc:docMkLst>
        <pc:docMk/>
      </pc:docMkLst>
      <pc:sldChg chg="modSp add mod ord">
        <pc:chgData name="Jane Palmer" userId="af2e83d3-1d66-41c9-a5ef-e92e86a018a5" providerId="ADAL" clId="{D7C39BE3-BFD6-4719-B8F5-7809A61A1445}" dt="2026-07-08T11:44:03.964" v="101"/>
        <pc:sldMkLst>
          <pc:docMk/>
          <pc:sldMk cId="2947976359" sldId="265"/>
        </pc:sldMkLst>
        <pc:spChg chg="mod">
          <ac:chgData name="Jane Palmer" userId="af2e83d3-1d66-41c9-a5ef-e92e86a018a5" providerId="ADAL" clId="{D7C39BE3-BFD6-4719-B8F5-7809A61A1445}" dt="2026-07-08T11:43:46.274" v="99" actId="5793"/>
          <ac:spMkLst>
            <pc:docMk/>
            <pc:sldMk cId="2947976359" sldId="265"/>
            <ac:spMk id="8" creationId="{073042AB-2079-C08C-C4F9-3A1CA1E356E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126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152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6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014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863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329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5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351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09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325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959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138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CE63D2-3923-4284-1BCB-196492039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440" y="1232935"/>
            <a:ext cx="3173458" cy="14319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69AA91-DA28-EE7B-28BC-F21F7A3A2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0142" y="6093132"/>
            <a:ext cx="1340360" cy="3337034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073042AB-2079-C08C-C4F9-3A1CA1E356EC}"/>
              </a:ext>
            </a:extLst>
          </p:cNvPr>
          <p:cNvSpPr txBox="1">
            <a:spLocks/>
          </p:cNvSpPr>
          <p:nvPr/>
        </p:nvSpPr>
        <p:spPr>
          <a:xfrm>
            <a:off x="978907" y="5012628"/>
            <a:ext cx="4139250" cy="1574152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8206" dirty="0">
                <a:solidFill>
                  <a:srgbClr val="7030A0"/>
                </a:solidFill>
              </a:rPr>
              <a:t>Making a Reasoned Argument  </a:t>
            </a:r>
          </a:p>
          <a:p>
            <a:pPr marL="0" indent="0">
              <a:buNone/>
            </a:pPr>
            <a:r>
              <a:rPr lang="en-US" sz="3413" dirty="0">
                <a:solidFill>
                  <a:srgbClr val="7030A0"/>
                </a:solidFill>
              </a:rPr>
              <a:t>Resources can be cut and pasted from this pack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DD7E31-F9D9-130F-EA31-E21515BBA642}"/>
              </a:ext>
            </a:extLst>
          </p:cNvPr>
          <p:cNvSpPr txBox="1"/>
          <p:nvPr/>
        </p:nvSpPr>
        <p:spPr>
          <a:xfrm>
            <a:off x="911071" y="3852628"/>
            <a:ext cx="5779397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srgbClr val="7030A0"/>
                </a:solidFill>
              </a:rPr>
              <a:t>SRS Outreach Writing Scaffold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A18D3B9-158E-12CE-6FF0-C9A40935BF37}"/>
              </a:ext>
            </a:extLst>
          </p:cNvPr>
          <p:cNvSpPr txBox="1"/>
          <p:nvPr/>
        </p:nvSpPr>
        <p:spPr>
          <a:xfrm>
            <a:off x="911072" y="4142655"/>
            <a:ext cx="5035857" cy="54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25" dirty="0">
                <a:solidFill>
                  <a:srgbClr val="7030A0"/>
                </a:solidFill>
              </a:rPr>
              <a:t>………..................................</a:t>
            </a:r>
            <a:r>
              <a:rPr lang="en-US" sz="1463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79763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6652" y="1822135"/>
            <a:ext cx="3983277" cy="142167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sp>
        <p:nvSpPr>
          <p:cNvPr id="8" name="TextBox 7"/>
          <p:cNvSpPr txBox="1"/>
          <p:nvPr/>
        </p:nvSpPr>
        <p:spPr>
          <a:xfrm>
            <a:off x="3559480" y="3397696"/>
            <a:ext cx="2827033" cy="39703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1488" y="527406"/>
            <a:ext cx="5915025" cy="87551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Comic Sans MS" panose="030F0702030302020204" pitchFamily="66" charset="0"/>
              </a:rPr>
              <a:t>Making a Reasoned Argument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1488" y="3397696"/>
            <a:ext cx="2948117" cy="39703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499" y="7521900"/>
            <a:ext cx="4584526" cy="18408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</p:pic>
      <p:sp>
        <p:nvSpPr>
          <p:cNvPr id="10" name="TextBox 9"/>
          <p:cNvSpPr txBox="1"/>
          <p:nvPr/>
        </p:nvSpPr>
        <p:spPr>
          <a:xfrm>
            <a:off x="1202499" y="1668248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6489" y="7368014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33905" y="2982199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5788" y="3136086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12726" y="1857367"/>
            <a:ext cx="36325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 am comparing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90021" y="3474640"/>
            <a:ext cx="231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first argument is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21230" y="3505419"/>
            <a:ext cx="262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second argument is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96652" y="7598845"/>
            <a:ext cx="231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 think</a:t>
            </a:r>
          </a:p>
        </p:txBody>
      </p:sp>
    </p:spTree>
    <p:extLst>
      <p:ext uri="{BB962C8B-B14F-4D97-AF65-F5344CB8AC3E}">
        <p14:creationId xmlns:p14="http://schemas.microsoft.com/office/powerpoint/2010/main" val="2818745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1488" y="527406"/>
            <a:ext cx="5915025" cy="87551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Comic Sans MS" panose="030F0702030302020204" pitchFamily="66" charset="0"/>
              </a:rPr>
              <a:t>Making a Reasoned Argument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7361" y="1822135"/>
            <a:ext cx="3983277" cy="142167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sp>
        <p:nvSpPr>
          <p:cNvPr id="7" name="TextBox 6"/>
          <p:cNvSpPr txBox="1"/>
          <p:nvPr/>
        </p:nvSpPr>
        <p:spPr>
          <a:xfrm>
            <a:off x="471488" y="3397696"/>
            <a:ext cx="2948117" cy="39703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559480" y="3397696"/>
            <a:ext cx="2827033" cy="39703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499" y="7521900"/>
            <a:ext cx="4584526" cy="18408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</p:pic>
      <p:sp>
        <p:nvSpPr>
          <p:cNvPr id="10" name="TextBox 9"/>
          <p:cNvSpPr txBox="1"/>
          <p:nvPr/>
        </p:nvSpPr>
        <p:spPr>
          <a:xfrm>
            <a:off x="1202499" y="1668248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6489" y="7368014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33905" y="2982199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5788" y="3136086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872419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138557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Argument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1866378"/>
            <a:ext cx="5915025" cy="703085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Cloud 3"/>
          <p:cNvSpPr/>
          <p:nvPr/>
        </p:nvSpPr>
        <p:spPr>
          <a:xfrm>
            <a:off x="1490598" y="3970750"/>
            <a:ext cx="4096010" cy="2279737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2116899" y="3338708"/>
            <a:ext cx="390231" cy="93527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4741101" y="3035997"/>
            <a:ext cx="256784" cy="104196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Content Placeholder 2"/>
          <p:cNvSpPr txBox="1">
            <a:spLocks/>
          </p:cNvSpPr>
          <p:nvPr/>
        </p:nvSpPr>
        <p:spPr>
          <a:xfrm>
            <a:off x="623888" y="2018778"/>
            <a:ext cx="5915025" cy="7030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 dirty="0"/>
          </a:p>
        </p:txBody>
      </p:sp>
      <p:sp>
        <p:nvSpPr>
          <p:cNvPr id="25" name="Cloud 24"/>
          <p:cNvSpPr/>
          <p:nvPr/>
        </p:nvSpPr>
        <p:spPr>
          <a:xfrm>
            <a:off x="1490598" y="3961050"/>
            <a:ext cx="4138807" cy="2303835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2992840" y="6064944"/>
            <a:ext cx="44722" cy="93945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Content Placeholder 2"/>
          <p:cNvSpPr txBox="1">
            <a:spLocks/>
          </p:cNvSpPr>
          <p:nvPr/>
        </p:nvSpPr>
        <p:spPr>
          <a:xfrm>
            <a:off x="623888" y="2018778"/>
            <a:ext cx="5915025" cy="7030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 dirty="0"/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623888" y="2018778"/>
            <a:ext cx="5915025" cy="7030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1034882" y="5678250"/>
            <a:ext cx="568450" cy="61055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115756" y="5560691"/>
            <a:ext cx="333025" cy="97397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0144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138557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Argument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1866378"/>
            <a:ext cx="5915025" cy="703085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Cloud 3"/>
          <p:cNvSpPr/>
          <p:nvPr/>
        </p:nvSpPr>
        <p:spPr>
          <a:xfrm>
            <a:off x="1490598" y="3970750"/>
            <a:ext cx="4096010" cy="2279737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2116899" y="3338708"/>
            <a:ext cx="390231" cy="93527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4741101" y="3035997"/>
            <a:ext cx="256784" cy="104196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Content Placeholder 2"/>
          <p:cNvSpPr txBox="1">
            <a:spLocks/>
          </p:cNvSpPr>
          <p:nvPr/>
        </p:nvSpPr>
        <p:spPr>
          <a:xfrm>
            <a:off x="623888" y="2018778"/>
            <a:ext cx="5915025" cy="7030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 dirty="0"/>
          </a:p>
        </p:txBody>
      </p:sp>
      <p:sp>
        <p:nvSpPr>
          <p:cNvPr id="25" name="Cloud 24"/>
          <p:cNvSpPr/>
          <p:nvPr/>
        </p:nvSpPr>
        <p:spPr>
          <a:xfrm>
            <a:off x="1490598" y="3961050"/>
            <a:ext cx="4138807" cy="2303835"/>
          </a:xfrm>
          <a:prstGeom prst="cloud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2992840" y="6064944"/>
            <a:ext cx="44722" cy="93945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Content Placeholder 2"/>
          <p:cNvSpPr txBox="1">
            <a:spLocks/>
          </p:cNvSpPr>
          <p:nvPr/>
        </p:nvSpPr>
        <p:spPr>
          <a:xfrm>
            <a:off x="623888" y="2018778"/>
            <a:ext cx="5915025" cy="7030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 dirty="0"/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623888" y="2018778"/>
            <a:ext cx="5915025" cy="7030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1034882" y="5678250"/>
            <a:ext cx="568450" cy="61055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115756" y="5560691"/>
            <a:ext cx="333025" cy="97397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2864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873" y="502353"/>
            <a:ext cx="6142254" cy="1338973"/>
          </a:xfrm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Making a Reasoned Argument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1841326"/>
            <a:ext cx="5915025" cy="7080954"/>
          </a:xfrm>
          <a:ln w="12700">
            <a:solidFill>
              <a:schemeClr val="tx1"/>
            </a:solidFill>
          </a:ln>
        </p:spPr>
        <p:txBody>
          <a:bodyPr/>
          <a:lstStyle/>
          <a:p>
            <a:endParaRPr lang="en-US" dirty="0"/>
          </a:p>
          <a:p>
            <a:pPr marL="0" indent="0" algn="ctr">
              <a:buNone/>
            </a:pPr>
            <a:r>
              <a:rPr lang="en-US" dirty="0"/>
              <a:t>This scaffold is designed to help students see how to lay out their written work.</a:t>
            </a:r>
          </a:p>
          <a:p>
            <a:endParaRPr lang="en-US" dirty="0"/>
          </a:p>
          <a:p>
            <a:r>
              <a:rPr lang="en-US" dirty="0"/>
              <a:t>This scaffold is on power point and can therefore be edited to meet your specific needs</a:t>
            </a:r>
          </a:p>
          <a:p>
            <a:r>
              <a:rPr lang="en-US" dirty="0"/>
              <a:t>Think how many sentences you want your student to write and set a target for each </a:t>
            </a:r>
            <a:r>
              <a:rPr lang="en-US" b="1" dirty="0">
                <a:solidFill>
                  <a:srgbClr val="7030A0"/>
                </a:solidFill>
              </a:rPr>
              <a:t>paragraph. </a:t>
            </a:r>
            <a:r>
              <a:rPr lang="en-US" dirty="0"/>
              <a:t>Increase or decrease the number of lines on each mind map accordingly.</a:t>
            </a:r>
          </a:p>
          <a:p>
            <a:r>
              <a:rPr lang="en-US" dirty="0"/>
              <a:t>Opening sentences are very hard to compose. You may wish to provide these simple sentence starters to help. Students can then get on with writing their ideas. </a:t>
            </a:r>
          </a:p>
          <a:p>
            <a:r>
              <a:rPr lang="en-US" dirty="0"/>
              <a:t>This scaffold is not designed to be written on. It is a visual aid to show students </a:t>
            </a:r>
            <a:r>
              <a:rPr lang="en-US" b="1" dirty="0"/>
              <a:t>how</a:t>
            </a:r>
            <a:r>
              <a:rPr lang="en-US" dirty="0"/>
              <a:t> to organize their written work. Help student lay out each </a:t>
            </a:r>
            <a:r>
              <a:rPr lang="en-US" b="1" dirty="0">
                <a:solidFill>
                  <a:srgbClr val="7030A0"/>
                </a:solidFill>
              </a:rPr>
              <a:t>paragraph</a:t>
            </a:r>
            <a:r>
              <a:rPr lang="en-US" dirty="0"/>
              <a:t> on the page – if this is a familiar routine they will quickly learn what is required. </a:t>
            </a:r>
          </a:p>
        </p:txBody>
      </p:sp>
    </p:spTree>
    <p:extLst>
      <p:ext uri="{BB962C8B-B14F-4D97-AF65-F5344CB8AC3E}">
        <p14:creationId xmlns:p14="http://schemas.microsoft.com/office/powerpoint/2010/main" val="21143997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423510CEE0DB488363B665151A9ACA" ma:contentTypeVersion="21" ma:contentTypeDescription="Create a new document." ma:contentTypeScope="" ma:versionID="e35bac126a2bf845bde95c82488486bd">
  <xsd:schema xmlns:xsd="http://www.w3.org/2001/XMLSchema" xmlns:xs="http://www.w3.org/2001/XMLSchema" xmlns:p="http://schemas.microsoft.com/office/2006/metadata/properties" xmlns:ns1="http://schemas.microsoft.com/sharepoint/v3" xmlns:ns2="d23b241c-63dc-43a8-bc8b-d6f997f045cb" xmlns:ns3="3b1e97e7-b84c-4947-bf38-d0188202bf2b" targetNamespace="http://schemas.microsoft.com/office/2006/metadata/properties" ma:root="true" ma:fieldsID="6ef054ba2f8ee645b01eb7d26141b5eb" ns1:_="" ns2:_="" ns3:_="">
    <xsd:import namespace="http://schemas.microsoft.com/sharepoint/v3"/>
    <xsd:import namespace="d23b241c-63dc-43a8-bc8b-d6f997f045cb"/>
    <xsd:import namespace="3b1e97e7-b84c-4947-bf38-d0188202bf2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b241c-63dc-43a8-bc8b-d6f997f045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8069a26-d101-4685-9465-8c46b0abbd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1e97e7-b84c-4947-bf38-d0188202bf2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a3f2fcd-5fb1-4f93-8f62-c111c67eeaf7}" ma:internalName="TaxCatchAll" ma:showField="CatchAllData" ma:web="3b1e97e7-b84c-4947-bf38-d0188202bf2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lcf76f155ced4ddcb4097134ff3c332f xmlns="d23b241c-63dc-43a8-bc8b-d6f997f045cb">
      <Terms xmlns="http://schemas.microsoft.com/office/infopath/2007/PartnerControls"/>
    </lcf76f155ced4ddcb4097134ff3c332f>
    <TaxCatchAll xmlns="3b1e97e7-b84c-4947-bf38-d0188202bf2b" xsi:nil="true"/>
  </documentManagement>
</p:properties>
</file>

<file path=customXml/itemProps1.xml><?xml version="1.0" encoding="utf-8"?>
<ds:datastoreItem xmlns:ds="http://schemas.openxmlformats.org/officeDocument/2006/customXml" ds:itemID="{85E5D347-22D0-42A5-B7D4-A4500BEAAC4C}"/>
</file>

<file path=customXml/itemProps2.xml><?xml version="1.0" encoding="utf-8"?>
<ds:datastoreItem xmlns:ds="http://schemas.openxmlformats.org/officeDocument/2006/customXml" ds:itemID="{A6A14379-320E-4672-B72B-AF2608058C7F}"/>
</file>

<file path=customXml/itemProps3.xml><?xml version="1.0" encoding="utf-8"?>
<ds:datastoreItem xmlns:ds="http://schemas.openxmlformats.org/officeDocument/2006/customXml" ds:itemID="{726F48F2-85F2-49D6-B771-2F362E47CC1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197</Words>
  <Application>Microsoft Office PowerPoint</Application>
  <PresentationFormat>A4 Paper (210x297 mm)</PresentationFormat>
  <Paragraphs>76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Making a Reasoned Argument</vt:lpstr>
      <vt:lpstr>Making a Reasoned Argument</vt:lpstr>
      <vt:lpstr>Argument 1</vt:lpstr>
      <vt:lpstr>Argument 2</vt:lpstr>
      <vt:lpstr>Making a Reasoned Argument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a Reasoned Argument</dc:title>
  <dc:creator>Jane Palmer</dc:creator>
  <cp:lastModifiedBy>Jane Palmer</cp:lastModifiedBy>
  <cp:revision>6</cp:revision>
  <dcterms:created xsi:type="dcterms:W3CDTF">2022-11-10T08:45:45Z</dcterms:created>
  <dcterms:modified xsi:type="dcterms:W3CDTF">2026-07-08T11:44:08Z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0x010100D4423510CEE0DB488363B665151A9ACA</vt:lpwstr>
  </property>
</Properties>
</file>