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57" r:id="rId5"/>
    <p:sldId id="261" r:id="rId6"/>
    <p:sldId id="267" r:id="rId7"/>
    <p:sldId id="265" r:id="rId8"/>
    <p:sldId id="264" r:id="rId9"/>
    <p:sldId id="260" r:id="rId10"/>
    <p:sldId id="259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9C3D48-AE34-C02B-6443-FABB0BBEEFCF}" v="30" dt="2026-03-09T14:32:08.0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6" d="100"/>
          <a:sy n="56" d="100"/>
        </p:scale>
        <p:origin x="107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Palmer" userId="af2e83d3-1d66-41c9-a5ef-e92e86a018a5" providerId="ADAL" clId="{D7C39BE3-BFD6-4719-B8F5-7809A61A1445}"/>
    <pc:docChg chg="delSld">
      <pc:chgData name="Jane Palmer" userId="af2e83d3-1d66-41c9-a5ef-e92e86a018a5" providerId="ADAL" clId="{D7C39BE3-BFD6-4719-B8F5-7809A61A1445}" dt="2026-03-10T08:02:25.383" v="1" actId="2696"/>
      <pc:docMkLst>
        <pc:docMk/>
      </pc:docMkLst>
      <pc:sldChg chg="del">
        <pc:chgData name="Jane Palmer" userId="af2e83d3-1d66-41c9-a5ef-e92e86a018a5" providerId="ADAL" clId="{D7C39BE3-BFD6-4719-B8F5-7809A61A1445}" dt="2026-03-10T08:02:25.383" v="1" actId="2696"/>
        <pc:sldMkLst>
          <pc:docMk/>
          <pc:sldMk cId="998668235" sldId="262"/>
        </pc:sldMkLst>
      </pc:sldChg>
      <pc:sldChg chg="del">
        <pc:chgData name="Jane Palmer" userId="af2e83d3-1d66-41c9-a5ef-e92e86a018a5" providerId="ADAL" clId="{D7C39BE3-BFD6-4719-B8F5-7809A61A1445}" dt="2026-03-10T08:02:22.527" v="0" actId="2696"/>
        <pc:sldMkLst>
          <pc:docMk/>
          <pc:sldMk cId="2941022755" sldId="26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8A26DF-F1CA-456B-863D-59500115D194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BD1FD3-9BB1-4880-B85F-B8DDEF45AC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666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D1FD3-9BB1-4880-B85F-B8DDEF45AC5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219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E9D4E3-7E60-0CD5-0235-BE452AA103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F3D871-6DA5-7603-EC80-76133CC1B6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4835F1-CDB2-8B0A-0B1F-279EDC8E3D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AE543B-7ED1-DDF6-9CA0-99EAD26EB7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D1FD3-9BB1-4880-B85F-B8DDEF45AC5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9095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72447B-14A4-34D6-DD37-7D4AFF6986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19FA7B-BDBE-E3EE-1477-4547770711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65F372-C57F-82C7-0285-82CCC6C7F5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06E79-B25D-F709-5B9B-E1CB299CF3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D1FD3-9BB1-4880-B85F-B8DDEF45AC5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2912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9D40EC-F089-BDED-41B2-AC87A1DFD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3FEE9E-CBB0-F31C-5603-BE4C913DB0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FCE8FF-5637-634E-EB9C-D28DCD8C4B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436D0C-BDD1-B3CB-241F-F0AB9D61F7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D1FD3-9BB1-4880-B85F-B8DDEF45AC5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4415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BD1FD3-9BB1-4880-B85F-B8DDEF45AC5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084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9BBAB-80DB-E4FA-FB4B-9FFF9EDB22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BE6681-8F51-0BE3-5115-F104EB778C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F7C8B-5608-5A41-4D54-92CCCB1ED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2F31C-3C63-4813-B555-59DE7CE3186B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C40BA7-AEEA-0F7D-2DF0-97AA2F4C5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5D0A99-9D29-3EB0-B083-03D9EFDF6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2DB2-C976-4408-9F55-46D4D42B5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77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9D1D1-7045-0A9F-13E4-673248992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2843F4-926F-9D1E-1D3B-1FDC0F72D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C390AA-D502-D261-9310-E9EE6B316A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2F31C-3C63-4813-B555-59DE7CE3186B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CBF580-6B56-0FE2-9D0D-6507248DD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DF8950-70F2-112F-2A8F-CA17E1B1B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2DB2-C976-4408-9F55-46D4D42B5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89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B518E-269F-DD1E-B0AA-B497F7843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9D8961-AC37-14F0-AE5B-EE5E2D48C2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E6298F-79CC-C273-DEA1-43A8B8EE2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2F31C-3C63-4813-B555-59DE7CE3186B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D150AA-3411-C1B3-1668-4E5764422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B09E0F-1750-3D75-F7EE-8D00BB645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2DB2-C976-4408-9F55-46D4D42B5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800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C83B0-9AD3-7A48-3274-BC4A7C990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C9A39-E5AE-6838-2C9C-E17702D15F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BEBE20-302F-4B9F-67AD-13976A0BD6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F346BF-894A-A83A-56B2-6EA561279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2F31C-3C63-4813-B555-59DE7CE3186B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DECE9F-E68F-388E-CF71-7F57A4604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F17ACE-ECEB-1B9D-2F75-F41E71865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2DB2-C976-4408-9F55-46D4D42B5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72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37AFCF-1B6E-F8D3-C507-C45245DEE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2D430E-7CC4-15A2-153A-6A0B94EC96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DE6262-E980-470A-5513-C4A9FB1FB0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A8FA68-929F-F6E9-F0A5-EA98C08655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535308-870D-A525-702F-1ECB5F77A0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E955FE-9AED-BA73-B987-1394840F1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2F31C-3C63-4813-B555-59DE7CE3186B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C9B64C-C04C-8333-0376-A966F9BE3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28FF0A-940B-E600-C276-8D80A3512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2DB2-C976-4408-9F55-46D4D42B5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488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CA719-F931-E0AA-C4E1-3598FC7F4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73A7F0-2E87-0266-5040-25CDC9396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2F31C-3C63-4813-B555-59DE7CE3186B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A3D6C5-B171-08A5-FBDF-F57C90BC1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DC7F27-6963-A04A-C881-6EC56673A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2DB2-C976-4408-9F55-46D4D42B5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210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B3D53A8-BCAA-EFAA-89A8-A11098484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2F31C-3C63-4813-B555-59DE7CE3186B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36574B-D290-E706-D082-FAAA710A7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C9CCAA-C9EC-8128-9ECF-A0041D58D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2DB2-C976-4408-9F55-46D4D42B5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638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2A5D2-65A4-2BDD-511A-2208D0374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0C5A2-C5E0-AA6D-4A03-F91772CD78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1E92FD-0EB3-E225-97C8-1C6F69B50F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46220D-E53F-2491-E8C0-780C876D1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2F31C-3C63-4813-B555-59DE7CE3186B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B392B-330C-DA00-19E3-8752FED61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59982C-4CC3-E4B9-AF08-C7B8BB413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2DB2-C976-4408-9F55-46D4D42B5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33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32B932-B914-65A8-2F5E-DD19DE0AA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9204269-7546-8629-57D4-E385785192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0B2D3D-0F2B-A207-A002-3C00020743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64BEC9-D7E1-5EC9-26CA-DA6B733A4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2F31C-3C63-4813-B555-59DE7CE3186B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2E69C5-7B0A-E61E-1170-16ADEA463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F65B4C-6362-D62A-25DD-B9F2D79DA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2DB2-C976-4408-9F55-46D4D42B5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794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843A9-DBA3-2B2D-7F44-8592099A2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8CB65E-5059-1A22-CB60-88336CF846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1ADBCB-47DA-909E-4A28-61EA8BC14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2F31C-3C63-4813-B555-59DE7CE3186B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62B30A-3DF2-8BEC-3314-CDD4016AF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770302-4028-82FD-CC5C-E1AA49865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2DB2-C976-4408-9F55-46D4D42B5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627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D51D87B-4FA4-1B5D-F172-BCDBB064CE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A13BF1-D6AD-5D78-1365-55DF102448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3AB170-403C-570B-B5B6-F8F9955CC7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2F31C-3C63-4813-B555-59DE7CE3186B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F278ED-B7DB-AE4B-0CB6-A53D2164F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C0FC10-50BB-07F4-59C1-3EFE8390A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D02DB2-C976-4408-9F55-46D4D42B5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7637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7C56B6AB-3C79-9E38-7439-3045919AE2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2668" y="2235200"/>
            <a:ext cx="9144000" cy="2387600"/>
          </a:xfrm>
        </p:spPr>
        <p:txBody>
          <a:bodyPr anchor="b"/>
          <a:lstStyle>
            <a:lvl1pPr algn="l">
              <a:defRPr sz="6000" b="1">
                <a:solidFill>
                  <a:schemeClr val="accent1"/>
                </a:solidFill>
                <a:latin typeface="Noto Sans SemiBold" panose="020B0502040504020204" pitchFamily="34" charset="0"/>
                <a:ea typeface="Noto Sans SemiBold" panose="020B0502040504020204" pitchFamily="34" charset="0"/>
                <a:cs typeface="Noto Sans SemiBold" panose="020B0502040504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54B508CC-1A97-9D90-9839-8145E7D7E9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2668" y="4905376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  <a:latin typeface="Noto Sans SemiBold" panose="020B0502040504020204" pitchFamily="34" charset="0"/>
                <a:ea typeface="Noto Sans SemiBold" panose="020B0502040504020204" pitchFamily="34" charset="0"/>
                <a:cs typeface="Noto Sans SemiBold" panose="020B050204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E10AE9F-ECE0-5339-F2BD-37F1E810A9B8}"/>
              </a:ext>
            </a:extLst>
          </p:cNvPr>
          <p:cNvCxnSpPr>
            <a:cxnSpLocks/>
          </p:cNvCxnSpPr>
          <p:nvPr userDrawn="1"/>
        </p:nvCxnSpPr>
        <p:spPr>
          <a:xfrm>
            <a:off x="272668" y="4739563"/>
            <a:ext cx="9144000" cy="0"/>
          </a:xfrm>
          <a:prstGeom prst="line">
            <a:avLst/>
          </a:prstGeom>
          <a:ln w="28575">
            <a:solidFill>
              <a:schemeClr val="accent1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black and white logo&#10;&#10;Description automatically generated">
            <a:extLst>
              <a:ext uri="{FF2B5EF4-FFF2-40B4-BE49-F238E27FC236}">
                <a16:creationId xmlns:a16="http://schemas.microsoft.com/office/drawing/2014/main" id="{11D7280F-8C2B-6332-65AE-2E3505D6C7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24" y="394922"/>
            <a:ext cx="3119755" cy="1501382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0068C543-18FE-9E40-AF14-8A85A3C8AAD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63524" y="296863"/>
            <a:ext cx="3540379" cy="1699382"/>
          </a:xfrm>
          <a:prstGeom prst="rect">
            <a:avLst/>
          </a:prstGeom>
        </p:spPr>
      </p:pic>
      <p:pic>
        <p:nvPicPr>
          <p:cNvPr id="12" name="Picture 11" descr="A logo with a black background&#10;&#10;Description automatically generated">
            <a:extLst>
              <a:ext uri="{FF2B5EF4-FFF2-40B4-BE49-F238E27FC236}">
                <a16:creationId xmlns:a16="http://schemas.microsoft.com/office/drawing/2014/main" id="{D3036724-0976-E548-B159-9093D275E20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698" y="0"/>
            <a:ext cx="2794635" cy="698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628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12789B-E23C-A495-6962-BD81CFB2F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05C99-F10F-D694-709A-B6CD1FFF22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EA5775-8BE8-2992-AE0D-9CF89EE5F6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02F31C-3C63-4813-B555-59DE7CE3186B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F416EC-21CA-1046-F0F1-D586BC577A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234AFB-2F54-6B8B-AB6B-10BDA01CF7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D02DB2-C976-4408-9F55-46D4D42B5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447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57320-83DE-F543-543D-B1EFF059CA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SRS Outreach Resource Pack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57FF29-5F60-E548-049A-5CFFEEC1E1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US" sz="8800" dirty="0"/>
              <a:t>Responding to a Text</a:t>
            </a:r>
          </a:p>
        </p:txBody>
      </p:sp>
    </p:spTree>
    <p:extLst>
      <p:ext uri="{BB962C8B-B14F-4D97-AF65-F5344CB8AC3E}">
        <p14:creationId xmlns:p14="http://schemas.microsoft.com/office/powerpoint/2010/main" val="2541388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A77BCE-46C4-2E6D-DF8E-3EBE7B32D3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1892" y="407665"/>
            <a:ext cx="8115210" cy="60426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CF6ADB8-E9BD-4301-5B23-F33B289AF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7826" y="6311776"/>
            <a:ext cx="1001920" cy="45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3688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4B33151-966B-1C31-33DB-AF046AE5C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904" y="0"/>
            <a:ext cx="10515600" cy="1325563"/>
          </a:xfrm>
        </p:spPr>
        <p:txBody>
          <a:bodyPr/>
          <a:lstStyle/>
          <a:p>
            <a:r>
              <a:rPr lang="en-US" b="1"/>
              <a:t>Visuals for Characters</a:t>
            </a:r>
            <a:r>
              <a:rPr lang="en-US" dirty="0"/>
              <a:t> – </a:t>
            </a:r>
            <a:r>
              <a:rPr lang="en-US" dirty="0">
                <a:solidFill>
                  <a:schemeClr val="bg1">
                    <a:lumMod val="75000"/>
                  </a:schemeClr>
                </a:solidFill>
              </a:rPr>
              <a:t>Edit for your Text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02FE2CD-299D-C4DD-F6EE-D934F1F671B9}"/>
              </a:ext>
            </a:extLst>
          </p:cNvPr>
          <p:cNvSpPr/>
          <p:nvPr/>
        </p:nvSpPr>
        <p:spPr>
          <a:xfrm>
            <a:off x="2214712" y="1300259"/>
            <a:ext cx="2691581" cy="2448693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5F4D319-B347-C9E3-BA91-EFEE0F47903A}"/>
              </a:ext>
            </a:extLst>
          </p:cNvPr>
          <p:cNvSpPr/>
          <p:nvPr/>
        </p:nvSpPr>
        <p:spPr>
          <a:xfrm>
            <a:off x="5547848" y="4084842"/>
            <a:ext cx="2691581" cy="2448693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FBA351B-104E-61D1-2500-A855F68B21A9}"/>
              </a:ext>
            </a:extLst>
          </p:cNvPr>
          <p:cNvSpPr/>
          <p:nvPr/>
        </p:nvSpPr>
        <p:spPr>
          <a:xfrm>
            <a:off x="5477797" y="1274955"/>
            <a:ext cx="2691581" cy="2448693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7EB9ED3-25DC-4275-56C9-11AFD176EBBA}"/>
              </a:ext>
            </a:extLst>
          </p:cNvPr>
          <p:cNvSpPr/>
          <p:nvPr/>
        </p:nvSpPr>
        <p:spPr>
          <a:xfrm>
            <a:off x="8900652" y="4084842"/>
            <a:ext cx="2691581" cy="2448693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13A2DDF-7659-B5F2-1CEB-B83891684FE8}"/>
              </a:ext>
            </a:extLst>
          </p:cNvPr>
          <p:cNvSpPr/>
          <p:nvPr/>
        </p:nvSpPr>
        <p:spPr>
          <a:xfrm>
            <a:off x="8740882" y="1274954"/>
            <a:ext cx="2691581" cy="2448693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81E1948-1418-B629-4C18-5526265327A3}"/>
              </a:ext>
            </a:extLst>
          </p:cNvPr>
          <p:cNvSpPr/>
          <p:nvPr/>
        </p:nvSpPr>
        <p:spPr>
          <a:xfrm>
            <a:off x="2313038" y="4084841"/>
            <a:ext cx="2691581" cy="2448693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4">
            <a:extLst>
              <a:ext uri="{FF2B5EF4-FFF2-40B4-BE49-F238E27FC236}">
                <a16:creationId xmlns:a16="http://schemas.microsoft.com/office/drawing/2014/main" id="{D11BE14D-BEDF-BEA4-6715-459659922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15" y="2524605"/>
            <a:ext cx="1737212" cy="2577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3B76021-5121-0EAA-91DB-A4F948A1F926}"/>
              </a:ext>
            </a:extLst>
          </p:cNvPr>
          <p:cNvSpPr txBox="1"/>
          <p:nvPr/>
        </p:nvSpPr>
        <p:spPr>
          <a:xfrm>
            <a:off x="2590797" y="2947400"/>
            <a:ext cx="1939410" cy="646331"/>
          </a:xfrm>
          <a:prstGeom prst="rect">
            <a:avLst/>
          </a:prstGeom>
          <a:noFill/>
          <a:ln w="9525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Raphael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BD4ED07-9A4F-D06C-E040-66B735A747D5}"/>
              </a:ext>
            </a:extLst>
          </p:cNvPr>
          <p:cNvSpPr txBox="1"/>
          <p:nvPr/>
        </p:nvSpPr>
        <p:spPr>
          <a:xfrm>
            <a:off x="5853882" y="2934749"/>
            <a:ext cx="1939410" cy="646331"/>
          </a:xfrm>
          <a:prstGeom prst="rect">
            <a:avLst/>
          </a:prstGeom>
          <a:noFill/>
          <a:ln w="9525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Rat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6789F49-A08F-6826-B923-B2B7DB6486A9}"/>
              </a:ext>
            </a:extLst>
          </p:cNvPr>
          <p:cNvSpPr txBox="1"/>
          <p:nvPr/>
        </p:nvSpPr>
        <p:spPr>
          <a:xfrm>
            <a:off x="9116967" y="2934748"/>
            <a:ext cx="1939410" cy="646331"/>
          </a:xfrm>
          <a:prstGeom prst="rect">
            <a:avLst/>
          </a:prstGeom>
          <a:noFill/>
          <a:ln w="9525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36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63D1171-3EAB-EF1C-B02F-A5BBF12443A4}"/>
              </a:ext>
            </a:extLst>
          </p:cNvPr>
          <p:cNvSpPr txBox="1"/>
          <p:nvPr/>
        </p:nvSpPr>
        <p:spPr>
          <a:xfrm>
            <a:off x="2590797" y="5706678"/>
            <a:ext cx="1939410" cy="646331"/>
          </a:xfrm>
          <a:prstGeom prst="rect">
            <a:avLst/>
          </a:prstGeom>
          <a:noFill/>
          <a:ln w="9525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Gado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FEDDF2A-DD08-BCF9-B011-41F73EAC5683}"/>
              </a:ext>
            </a:extLst>
          </p:cNvPr>
          <p:cNvSpPr txBox="1"/>
          <p:nvPr/>
        </p:nvSpPr>
        <p:spPr>
          <a:xfrm>
            <a:off x="5853882" y="5583045"/>
            <a:ext cx="1939410" cy="646331"/>
          </a:xfrm>
          <a:prstGeom prst="rect">
            <a:avLst/>
          </a:prstGeom>
          <a:noFill/>
          <a:ln w="9525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36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242FDC-CC1B-8F15-6224-3E4E6E683A31}"/>
              </a:ext>
            </a:extLst>
          </p:cNvPr>
          <p:cNvSpPr txBox="1"/>
          <p:nvPr/>
        </p:nvSpPr>
        <p:spPr>
          <a:xfrm>
            <a:off x="9276737" y="5583044"/>
            <a:ext cx="1939410" cy="646331"/>
          </a:xfrm>
          <a:prstGeom prst="rect">
            <a:avLst/>
          </a:prstGeom>
          <a:noFill/>
          <a:ln w="9525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3600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9D806CEE-B620-EDC8-AC58-577269DDDF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734" y="1437985"/>
            <a:ext cx="1199536" cy="1354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338AFB2F-B580-6380-65E7-C6624A712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094" y="1447381"/>
            <a:ext cx="1291476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8197" name="Picture 5">
            <a:extLst>
              <a:ext uri="{FF2B5EF4-FFF2-40B4-BE49-F238E27FC236}">
                <a16:creationId xmlns:a16="http://schemas.microsoft.com/office/drawing/2014/main" id="{E54813A8-2240-3574-CEEC-D4D66207AC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645" y="4179666"/>
            <a:ext cx="1347713" cy="1432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E8B518D-900B-F145-3C5C-AF49DA9402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902" y="6301446"/>
            <a:ext cx="1001920" cy="45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9968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0C732B-B173-9AF8-5E8D-4D36D6AD5F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B3C7422-8E98-9F20-1365-B4151E83D8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7826" y="6311776"/>
            <a:ext cx="1001920" cy="455668"/>
          </a:xfrm>
          <a:prstGeom prst="rect">
            <a:avLst/>
          </a:prstGeom>
        </p:spPr>
      </p:pic>
      <p:sp>
        <p:nvSpPr>
          <p:cNvPr id="5" name="Control 1">
            <a:extLst>
              <a:ext uri="{FF2B5EF4-FFF2-40B4-BE49-F238E27FC236}">
                <a16:creationId xmlns:a16="http://schemas.microsoft.com/office/drawing/2014/main" id="{81DA84B1-7632-C30E-508C-D0931E7153FA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4481513" y="2905125"/>
            <a:ext cx="6950075" cy="729773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49F6D1A-ACF7-DC7C-2C83-D8C05C43E6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7557" y="1759665"/>
            <a:ext cx="4220164" cy="44202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F23C692-8602-2891-A622-4E39689433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1497" y="1659680"/>
            <a:ext cx="4848902" cy="4010585"/>
          </a:xfrm>
          <a:prstGeom prst="rect">
            <a:avLst/>
          </a:prstGeom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F3C34D45-78EC-6CB1-2763-018FF6D97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09" y="2399686"/>
            <a:ext cx="1901272" cy="2821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5C06D112-6374-913B-4F90-62934ABE6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Exploring Characters’ Relationships in Depth</a:t>
            </a:r>
          </a:p>
        </p:txBody>
      </p:sp>
    </p:spTree>
    <p:extLst>
      <p:ext uri="{BB962C8B-B14F-4D97-AF65-F5344CB8AC3E}">
        <p14:creationId xmlns:p14="http://schemas.microsoft.com/office/powerpoint/2010/main" val="1549683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E3955A-B3EB-8220-B625-04684D47A2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3801834-C402-C4A6-592D-FE0EC157CA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214" y="557588"/>
            <a:ext cx="11025572" cy="55679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758965-2AF9-E6F3-B77D-1EF6986068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07826" y="6311776"/>
            <a:ext cx="1001920" cy="45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851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13C035-04A2-D070-D1CC-CAB211FB84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5359E57-7710-FAAD-5B85-0777D031F3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7826" y="6311776"/>
            <a:ext cx="1001920" cy="45566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C6661D3-4A3F-0F44-8F61-9C652D7926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084" y="1445342"/>
            <a:ext cx="4480091" cy="5053630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C0C52AB-D931-33F4-B433-F2FEDC1063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1029079"/>
              </p:ext>
            </p:extLst>
          </p:nvPr>
        </p:nvGraphicFramePr>
        <p:xfrm>
          <a:off x="5528410" y="1540489"/>
          <a:ext cx="5306736" cy="4870143"/>
        </p:xfrm>
        <a:graphic>
          <a:graphicData uri="http://schemas.openxmlformats.org/drawingml/2006/table">
            <a:tbl>
              <a:tblPr/>
              <a:tblGrid>
                <a:gridCol w="1326684">
                  <a:extLst>
                    <a:ext uri="{9D8B030D-6E8A-4147-A177-3AD203B41FA5}">
                      <a16:colId xmlns:a16="http://schemas.microsoft.com/office/drawing/2014/main" val="1674775310"/>
                    </a:ext>
                  </a:extLst>
                </a:gridCol>
                <a:gridCol w="1326684">
                  <a:extLst>
                    <a:ext uri="{9D8B030D-6E8A-4147-A177-3AD203B41FA5}">
                      <a16:colId xmlns:a16="http://schemas.microsoft.com/office/drawing/2014/main" val="216580877"/>
                    </a:ext>
                  </a:extLst>
                </a:gridCol>
                <a:gridCol w="1326684">
                  <a:extLst>
                    <a:ext uri="{9D8B030D-6E8A-4147-A177-3AD203B41FA5}">
                      <a16:colId xmlns:a16="http://schemas.microsoft.com/office/drawing/2014/main" val="1919435998"/>
                    </a:ext>
                  </a:extLst>
                </a:gridCol>
                <a:gridCol w="1326684">
                  <a:extLst>
                    <a:ext uri="{9D8B030D-6E8A-4147-A177-3AD203B41FA5}">
                      <a16:colId xmlns:a16="http://schemas.microsoft.com/office/drawing/2014/main" val="1321859346"/>
                    </a:ext>
                  </a:extLst>
                </a:gridCol>
              </a:tblGrid>
              <a:tr h="752738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13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6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809" marR="21809" marT="21809" marB="2180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13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6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809" marR="21809" marT="21809" marB="2180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13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6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809" marR="21809" marT="21809" marB="2180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13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6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809" marR="21809" marT="21809" marB="2180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4091994"/>
                  </a:ext>
                </a:extLst>
              </a:tr>
              <a:tr h="2416422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600" b="1" u="sng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LIKE</a:t>
                      </a:r>
                      <a:endParaRPr lang="en-US" sz="6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6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1809" marR="21809" marT="21809" marB="2180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600" b="1" u="sng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LIKE</a:t>
                      </a:r>
                      <a:endParaRPr lang="en-US" sz="6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6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1809" marR="21809" marT="21809" marB="2180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600" b="1" u="sng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LIKE</a:t>
                      </a:r>
                      <a:endParaRPr lang="en-US" sz="6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6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1809" marR="21809" marT="21809" marB="2180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600" b="1" u="sng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LIKE</a:t>
                      </a:r>
                      <a:endParaRPr lang="en-US" sz="6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809" marR="21809" marT="21809" marB="2180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4192035"/>
                  </a:ext>
                </a:extLst>
              </a:tr>
              <a:tr h="1700983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600" b="1" u="sng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WANTS </a:t>
                      </a:r>
                      <a:endParaRPr lang="en-US" sz="6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6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1809" marR="21809" marT="21809" marB="2180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600" b="1" u="sng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WANTS </a:t>
                      </a:r>
                      <a:endParaRPr lang="en-US" sz="6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6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1809" marR="21809" marT="21809" marB="2180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600" b="1" u="sng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WANTS </a:t>
                      </a:r>
                      <a:endParaRPr lang="en-US" sz="600" kern="140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600" kern="14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1809" marR="21809" marT="21809" marB="2180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US" sz="600" b="1" u="sng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WANTS </a:t>
                      </a:r>
                      <a:endParaRPr lang="en-US" sz="6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809" marR="21809" marT="21809" marB="21809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3318567"/>
                  </a:ext>
                </a:extLst>
              </a:tr>
            </a:tbl>
          </a:graphicData>
        </a:graphic>
      </p:graphicFrame>
      <p:sp>
        <p:nvSpPr>
          <p:cNvPr id="9" name="Title 13">
            <a:extLst>
              <a:ext uri="{FF2B5EF4-FFF2-40B4-BE49-F238E27FC236}">
                <a16:creationId xmlns:a16="http://schemas.microsoft.com/office/drawing/2014/main" id="{2E8D4D0F-D7D3-F132-AA9C-A2DD211737DB}"/>
              </a:ext>
            </a:extLst>
          </p:cNvPr>
          <p:cNvSpPr txBox="1">
            <a:spLocks/>
          </p:cNvSpPr>
          <p:nvPr/>
        </p:nvSpPr>
        <p:spPr>
          <a:xfrm>
            <a:off x="838200" y="365126"/>
            <a:ext cx="10515600" cy="95239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F32ADB-B937-54C0-46FD-8A6BC8768005}"/>
              </a:ext>
            </a:extLst>
          </p:cNvPr>
          <p:cNvSpPr txBox="1"/>
          <p:nvPr/>
        </p:nvSpPr>
        <p:spPr>
          <a:xfrm>
            <a:off x="629264" y="518159"/>
            <a:ext cx="103337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Character Analysis - Gather </a:t>
            </a:r>
            <a:r>
              <a:rPr lang="en-US" sz="3600" b="1" dirty="0"/>
              <a:t>Evidence</a:t>
            </a:r>
            <a:r>
              <a:rPr lang="en-US" sz="3600" dirty="0"/>
              <a:t> as you Read</a:t>
            </a:r>
          </a:p>
        </p:txBody>
      </p:sp>
    </p:spTree>
    <p:extLst>
      <p:ext uri="{BB962C8B-B14F-4D97-AF65-F5344CB8AC3E}">
        <p14:creationId xmlns:p14="http://schemas.microsoft.com/office/powerpoint/2010/main" val="1032082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F7981DA-9AA2-BFDF-9C60-1CFD5ED6C8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7826" y="6311776"/>
            <a:ext cx="1001920" cy="45566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1C5C9F9-47B7-1CF2-61BE-4B0BE0DA84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6454" y="685003"/>
            <a:ext cx="4221951" cy="57274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CD2F1BD-7D9B-70DC-F430-C654A446C5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7341" y="679435"/>
            <a:ext cx="4334392" cy="585941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7905579-D891-4BE9-A75C-A61F47C353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1350" y="409948"/>
            <a:ext cx="1991003" cy="292458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CD21C13-046C-12A6-91B2-7B9523EC7C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0403" y="3429000"/>
            <a:ext cx="1971950" cy="28674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DA6F2AD-02E3-5629-15D3-769CF7BA764E}"/>
              </a:ext>
            </a:extLst>
          </p:cNvPr>
          <p:cNvSpPr txBox="1"/>
          <p:nvPr/>
        </p:nvSpPr>
        <p:spPr>
          <a:xfrm>
            <a:off x="2783840" y="203200"/>
            <a:ext cx="892048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/>
              <a:t>The Quote Game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410132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57F9C26B-B551-572E-C82D-550C4768A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57" y="753174"/>
            <a:ext cx="3129831" cy="2254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7" name="Picture 6" descr="A close-up of black text&#10;&#10;AI-generated content may be incorrect.">
            <a:extLst>
              <a:ext uri="{FF2B5EF4-FFF2-40B4-BE49-F238E27FC236}">
                <a16:creationId xmlns:a16="http://schemas.microsoft.com/office/drawing/2014/main" id="{1AEE6C37-1059-BE2D-1E63-5C370CCA39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57" y="3291111"/>
            <a:ext cx="3057434" cy="2813715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06D5AA7-6F7D-D2F2-C8A7-15272BA4FD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452424"/>
              </p:ext>
            </p:extLst>
          </p:nvPr>
        </p:nvGraphicFramePr>
        <p:xfrm>
          <a:off x="3734815" y="384080"/>
          <a:ext cx="8128000" cy="59367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5149">
                  <a:extLst>
                    <a:ext uri="{9D8B030D-6E8A-4147-A177-3AD203B41FA5}">
                      <a16:colId xmlns:a16="http://schemas.microsoft.com/office/drawing/2014/main" val="3904555126"/>
                    </a:ext>
                  </a:extLst>
                </a:gridCol>
                <a:gridCol w="4812851">
                  <a:extLst>
                    <a:ext uri="{9D8B030D-6E8A-4147-A177-3AD203B41FA5}">
                      <a16:colId xmlns:a16="http://schemas.microsoft.com/office/drawing/2014/main" val="2613840170"/>
                    </a:ext>
                  </a:extLst>
                </a:gridCol>
              </a:tblGrid>
              <a:tr h="1187355">
                <a:tc>
                  <a:txBody>
                    <a:bodyPr/>
                    <a:lstStyle/>
                    <a:p>
                      <a:pPr lvl="0"/>
                      <a:endParaRPr lang="en-US" dirty="0"/>
                    </a:p>
                    <a:p>
                      <a:pPr lvl="0"/>
                      <a:r>
                        <a:rPr lang="en-US" sz="3600" dirty="0">
                          <a:solidFill>
                            <a:schemeClr val="tx1"/>
                          </a:solidFill>
                        </a:rPr>
                        <a:t> Themes</a:t>
                      </a:r>
                      <a:r>
                        <a:rPr lang="en-US" sz="3600" dirty="0"/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600" dirty="0">
                          <a:solidFill>
                            <a:schemeClr val="tx1"/>
                          </a:solidFill>
                        </a:rPr>
                        <a:t>  How I know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4218978"/>
                  </a:ext>
                </a:extLst>
              </a:tr>
              <a:tr h="118735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6577259"/>
                  </a:ext>
                </a:extLst>
              </a:tr>
              <a:tr h="118735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4468536"/>
                  </a:ext>
                </a:extLst>
              </a:tr>
              <a:tr h="118735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0261317"/>
                  </a:ext>
                </a:extLst>
              </a:tr>
              <a:tr h="1187355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8658389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51716B60-EDC3-63BC-892B-ABC0BAD26E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1612" y="537145"/>
            <a:ext cx="1188287" cy="9145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A37357F-3E03-0676-AA4B-9E66AE5591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03240" y="426843"/>
            <a:ext cx="1105534" cy="11351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C4A611E-4371-4FA9-1CD4-6C821E74F3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355" y="6320855"/>
            <a:ext cx="1001920" cy="45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3498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D2165EE353C00449E19847D4F88E03E" ma:contentTypeVersion="15" ma:contentTypeDescription="Create a new document." ma:contentTypeScope="" ma:versionID="b76becfc3457776cff8a21e6ddfe8c93">
  <xsd:schema xmlns:xsd="http://www.w3.org/2001/XMLSchema" xmlns:xs="http://www.w3.org/2001/XMLSchema" xmlns:p="http://schemas.microsoft.com/office/2006/metadata/properties" xmlns:ns2="4d51ad36-3802-495d-ab35-f7c5e4dfdd52" xmlns:ns3="b45f1f2a-c1ec-47f0-8010-07013650441b" targetNamespace="http://schemas.microsoft.com/office/2006/metadata/properties" ma:root="true" ma:fieldsID="f6700c8b349dfaa1719da0b406ba2e1a" ns2:_="" ns3:_="">
    <xsd:import namespace="4d51ad36-3802-495d-ab35-f7c5e4dfdd52"/>
    <xsd:import namespace="b45f1f2a-c1ec-47f0-8010-07013650441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51ad36-3802-495d-ab35-f7c5e4dfdd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88069a26-d101-4685-9465-8c46b0abbd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5f1f2a-c1ec-47f0-8010-07013650441b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577e871c-7607-4ec4-bc89-e82757c26355}" ma:internalName="TaxCatchAll" ma:showField="CatchAllData" ma:web="b45f1f2a-c1ec-47f0-8010-0701365044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d51ad36-3802-495d-ab35-f7c5e4dfdd52">
      <Terms xmlns="http://schemas.microsoft.com/office/infopath/2007/PartnerControls"/>
    </lcf76f155ced4ddcb4097134ff3c332f>
    <TaxCatchAll xmlns="b45f1f2a-c1ec-47f0-8010-07013650441b" xsi:nil="true"/>
  </documentManagement>
</p:properties>
</file>

<file path=customXml/itemProps1.xml><?xml version="1.0" encoding="utf-8"?>
<ds:datastoreItem xmlns:ds="http://schemas.openxmlformats.org/officeDocument/2006/customXml" ds:itemID="{609D908D-8D7C-4B75-A822-85529D6443D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51ad36-3802-495d-ab35-f7c5e4dfdd52"/>
    <ds:schemaRef ds:uri="b45f1f2a-c1ec-47f0-8010-0701365044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7BAF3F5-00B1-4D98-9D53-D8F9044BC03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B993570-D2B8-478C-887F-6BA4E9836C36}">
  <ds:schemaRefs>
    <ds:schemaRef ds:uri="http://schemas.microsoft.com/office/2006/metadata/properties"/>
    <ds:schemaRef ds:uri="http://schemas.microsoft.com/office/infopath/2007/PartnerControls"/>
    <ds:schemaRef ds:uri="4d51ad36-3802-495d-ab35-f7c5e4dfdd52"/>
    <ds:schemaRef ds:uri="b45f1f2a-c1ec-47f0-8010-07013650441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65</Words>
  <Application>Microsoft Office PowerPoint</Application>
  <PresentationFormat>Widescreen</PresentationFormat>
  <Paragraphs>35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Noto Sans SemiBold</vt:lpstr>
      <vt:lpstr>Office Theme</vt:lpstr>
      <vt:lpstr>SRS Outreach Resource Pack</vt:lpstr>
      <vt:lpstr>PowerPoint Presentation</vt:lpstr>
      <vt:lpstr>Visuals for Characters – Edit for your Text</vt:lpstr>
      <vt:lpstr>Exploring Characters’ Relationships in Depth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Jane Palmer</dc:creator>
  <cp:lastModifiedBy>Jane Palmer</cp:lastModifiedBy>
  <cp:revision>19</cp:revision>
  <dcterms:created xsi:type="dcterms:W3CDTF">2025-11-07T11:24:45Z</dcterms:created>
  <dcterms:modified xsi:type="dcterms:W3CDTF">2026-03-10T08:02:32Z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0x0101005D2165EE353C00449E19847D4F88E03E</vt:lpwstr>
  </property>
  <property fmtid="{D5CDD505-2E9C-101B-9397-08002B2CF9AE}" pid="3" name="MediaServiceImageTags">
    <vt:lpwstr/>
  </property>
</Properties>
</file>